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67" r:id="rId2"/>
  </p:sldMasterIdLst>
  <p:notesMasterIdLst>
    <p:notesMasterId r:id="rId41"/>
  </p:notesMasterIdLst>
  <p:sldIdLst>
    <p:sldId id="257" r:id="rId3"/>
    <p:sldId id="288" r:id="rId4"/>
    <p:sldId id="258" r:id="rId5"/>
    <p:sldId id="289" r:id="rId6"/>
    <p:sldId id="285" r:id="rId7"/>
    <p:sldId id="259" r:id="rId8"/>
    <p:sldId id="260" r:id="rId9"/>
    <p:sldId id="291" r:id="rId10"/>
    <p:sldId id="286" r:id="rId11"/>
    <p:sldId id="287" r:id="rId12"/>
    <p:sldId id="300" r:id="rId13"/>
    <p:sldId id="268" r:id="rId14"/>
    <p:sldId id="266" r:id="rId15"/>
    <p:sldId id="262" r:id="rId16"/>
    <p:sldId id="265" r:id="rId17"/>
    <p:sldId id="267" r:id="rId18"/>
    <p:sldId id="271" r:id="rId19"/>
    <p:sldId id="292" r:id="rId20"/>
    <p:sldId id="275" r:id="rId21"/>
    <p:sldId id="264" r:id="rId22"/>
    <p:sldId id="263" r:id="rId23"/>
    <p:sldId id="269" r:id="rId24"/>
    <p:sldId id="270" r:id="rId25"/>
    <p:sldId id="293" r:id="rId26"/>
    <p:sldId id="279" r:id="rId27"/>
    <p:sldId id="294" r:id="rId28"/>
    <p:sldId id="295" r:id="rId29"/>
    <p:sldId id="298" r:id="rId30"/>
    <p:sldId id="277" r:id="rId31"/>
    <p:sldId id="274" r:id="rId32"/>
    <p:sldId id="301" r:id="rId33"/>
    <p:sldId id="296" r:id="rId34"/>
    <p:sldId id="297" r:id="rId35"/>
    <p:sldId id="299" r:id="rId36"/>
    <p:sldId id="273" r:id="rId37"/>
    <p:sldId id="283" r:id="rId38"/>
    <p:sldId id="302" r:id="rId39"/>
    <p:sldId id="290" r:id="rId4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98" autoAdjust="0"/>
    <p:restoredTop sz="94660"/>
  </p:normalViewPr>
  <p:slideViewPr>
    <p:cSldViewPr>
      <p:cViewPr varScale="1">
        <p:scale>
          <a:sx n="83" d="100"/>
          <a:sy n="83" d="100"/>
        </p:scale>
        <p:origin x="145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3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2A49935-F036-4F59-A73C-5E73B9D3FEB4}"/>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5123" name="Rectangle 3">
            <a:extLst>
              <a:ext uri="{FF2B5EF4-FFF2-40B4-BE49-F238E27FC236}">
                <a16:creationId xmlns:a16="http://schemas.microsoft.com/office/drawing/2014/main" id="{419C2EC8-657E-4AA4-AECF-C9DF4FE36894}"/>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5124" name="Rectangle 4">
            <a:extLst>
              <a:ext uri="{FF2B5EF4-FFF2-40B4-BE49-F238E27FC236}">
                <a16:creationId xmlns:a16="http://schemas.microsoft.com/office/drawing/2014/main" id="{F4578EE9-5861-49A7-A474-B10CAB7F4145}"/>
              </a:ext>
            </a:extLst>
          </p:cNvPr>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a:extLst>
              <a:ext uri="{FF2B5EF4-FFF2-40B4-BE49-F238E27FC236}">
                <a16:creationId xmlns:a16="http://schemas.microsoft.com/office/drawing/2014/main" id="{5619EE58-7F3D-4FE5-B7ED-3ABBD219001E}"/>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126" name="Rectangle 6">
            <a:extLst>
              <a:ext uri="{FF2B5EF4-FFF2-40B4-BE49-F238E27FC236}">
                <a16:creationId xmlns:a16="http://schemas.microsoft.com/office/drawing/2014/main" id="{6A700C8A-36E6-477E-9CEA-5E3D9887BA5F}"/>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5127" name="Rectangle 7">
            <a:extLst>
              <a:ext uri="{FF2B5EF4-FFF2-40B4-BE49-F238E27FC236}">
                <a16:creationId xmlns:a16="http://schemas.microsoft.com/office/drawing/2014/main" id="{2D3C7193-57B6-4D32-A42F-31091C8CAE7B}"/>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025DADD5-03D1-4C0F-B0AF-7B3C33DE24AA}"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FE0D331-FF42-4D05-AD64-5748739F68EC}"/>
              </a:ext>
            </a:extLst>
          </p:cNvPr>
          <p:cNvSpPr>
            <a:spLocks noGrp="1" noChangeArrowheads="1"/>
          </p:cNvSpPr>
          <p:nvPr>
            <p:ph type="sldNum" sz="quarter" idx="5"/>
          </p:nvPr>
        </p:nvSpPr>
        <p:spPr>
          <a:ln/>
        </p:spPr>
        <p:txBody>
          <a:bodyPr/>
          <a:lstStyle/>
          <a:p>
            <a:fld id="{84131F68-63AC-48F3-BF32-CF683D9EA903}" type="slidenum">
              <a:rPr lang="en-US" altLang="zh-CN"/>
              <a:pPr/>
              <a:t>3</a:t>
            </a:fld>
            <a:endParaRPr lang="en-US" altLang="zh-CN"/>
          </a:p>
        </p:txBody>
      </p:sp>
      <p:sp>
        <p:nvSpPr>
          <p:cNvPr id="6146" name="Rectangle 2">
            <a:extLst>
              <a:ext uri="{FF2B5EF4-FFF2-40B4-BE49-F238E27FC236}">
                <a16:creationId xmlns:a16="http://schemas.microsoft.com/office/drawing/2014/main" id="{AD68BDE1-1AE3-4713-9153-292C2137E9C6}"/>
              </a:ext>
            </a:extLst>
          </p:cNvPr>
          <p:cNvSpPr>
            <a:spLocks noRot="1" noChangeArrowheads="1" noTextEdit="1"/>
          </p:cNvSpPr>
          <p:nvPr>
            <p:ph type="sldImg"/>
          </p:nvPr>
        </p:nvSpPr>
        <p:spPr>
          <a:ln/>
        </p:spPr>
      </p:sp>
      <p:sp>
        <p:nvSpPr>
          <p:cNvPr id="6147" name="Rectangle 3">
            <a:extLst>
              <a:ext uri="{FF2B5EF4-FFF2-40B4-BE49-F238E27FC236}">
                <a16:creationId xmlns:a16="http://schemas.microsoft.com/office/drawing/2014/main" id="{A1BF6040-A35C-4DFA-8755-7FBBBBE3EFDE}"/>
              </a:ext>
            </a:extLst>
          </p:cNvPr>
          <p:cNvSpPr>
            <a:spLocks noGrp="1" noChangeArrowheads="1"/>
          </p:cNvSpPr>
          <p:nvPr>
            <p:ph type="body" idx="1"/>
          </p:nvPr>
        </p:nvSpPr>
        <p:spPr/>
        <p:txBody>
          <a:bodyPr/>
          <a:lstStyle/>
          <a:p>
            <a:r>
              <a:rPr lang="en-US" altLang="zh-CN" b="1" i="1"/>
              <a:t>A</a:t>
            </a:r>
            <a:r>
              <a:rPr lang="en-US" altLang="zh-CN"/>
              <a:t> </a:t>
            </a:r>
            <a:r>
              <a:rPr lang="en-US" altLang="zh-CN" b="1" i="1"/>
              <a:t>spiral</a:t>
            </a:r>
            <a:r>
              <a:rPr lang="en-US" altLang="zh-CN"/>
              <a:t> </a:t>
            </a:r>
            <a:r>
              <a:rPr lang="en-US" altLang="zh-CN" b="1" i="1"/>
              <a:t>galaxy</a:t>
            </a:r>
            <a:r>
              <a:rPr lang="en-US" altLang="zh-CN"/>
              <a:t>  </a:t>
            </a:r>
            <a:r>
              <a:rPr lang="en-US" altLang="zh-CN" i="1"/>
              <a:t>Ascompressional</a:t>
            </a:r>
            <a:r>
              <a:rPr lang="en-US" altLang="zh-CN"/>
              <a:t> </a:t>
            </a:r>
            <a:r>
              <a:rPr lang="en-US" altLang="zh-CN" i="1"/>
              <a:t>waves</a:t>
            </a:r>
            <a:r>
              <a:rPr lang="en-US" altLang="zh-CN"/>
              <a:t> </a:t>
            </a:r>
            <a:r>
              <a:rPr lang="en-US" altLang="zh-CN" i="1"/>
              <a:t>pass</a:t>
            </a:r>
            <a:r>
              <a:rPr lang="en-US" altLang="zh-CN"/>
              <a:t> </a:t>
            </a:r>
            <a:r>
              <a:rPr lang="en-US" altLang="zh-CN" i="1"/>
              <a:t>through</a:t>
            </a:r>
            <a:r>
              <a:rPr lang="en-US" altLang="zh-CN"/>
              <a:t> </a:t>
            </a:r>
            <a:r>
              <a:rPr lang="en-US" altLang="zh-CN" i="1"/>
              <a:t>the</a:t>
            </a:r>
            <a:r>
              <a:rPr lang="en-US" altLang="zh-CN"/>
              <a:t> </a:t>
            </a:r>
            <a:r>
              <a:rPr lang="en-US" altLang="zh-CN" i="1"/>
              <a:t>molecular clouds,</a:t>
            </a:r>
            <a:r>
              <a:rPr lang="en-US" altLang="zh-CN"/>
              <a:t> </a:t>
            </a:r>
            <a:r>
              <a:rPr lang="en-US" altLang="zh-CN" i="1"/>
              <a:t>they</a:t>
            </a:r>
            <a:r>
              <a:rPr lang="en-US" altLang="zh-CN"/>
              <a:t> </a:t>
            </a:r>
            <a:r>
              <a:rPr lang="en-US" altLang="zh-CN" i="1"/>
              <a:t>trigger</a:t>
            </a:r>
            <a:r>
              <a:rPr lang="en-US" altLang="zh-CN"/>
              <a:t> </a:t>
            </a:r>
            <a:r>
              <a:rPr lang="en-US" altLang="zh-CN" i="1"/>
              <a:t>vigorous</a:t>
            </a:r>
            <a:r>
              <a:rPr lang="en-US" altLang="zh-CN"/>
              <a:t> </a:t>
            </a:r>
            <a:r>
              <a:rPr lang="en-US" altLang="zh-CN" i="1"/>
              <a:t>star</a:t>
            </a:r>
            <a:r>
              <a:rPr lang="en-US" altLang="zh-CN"/>
              <a:t> </a:t>
            </a:r>
            <a:r>
              <a:rPr lang="en-US" altLang="zh-CN" i="1"/>
              <a:t>birth.</a:t>
            </a:r>
            <a:r>
              <a:rPr lang="en-US" altLang="zh-CN"/>
              <a:t> </a:t>
            </a:r>
            <a:r>
              <a:rPr lang="en-US" altLang="zh-CN" i="1"/>
              <a:t>This process</a:t>
            </a:r>
            <a:r>
              <a:rPr lang="en-US" altLang="zh-CN"/>
              <a:t> </a:t>
            </a:r>
            <a:r>
              <a:rPr lang="en-US" altLang="zh-CN" i="1"/>
              <a:t>produces</a:t>
            </a:r>
            <a:r>
              <a:rPr lang="en-US" altLang="zh-CN"/>
              <a:t> </a:t>
            </a:r>
            <a:r>
              <a:rPr lang="en-US" altLang="zh-CN" i="1"/>
              <a:t>numerous</a:t>
            </a:r>
            <a:r>
              <a:rPr lang="en-US" altLang="zh-CN"/>
              <a:t> </a:t>
            </a:r>
            <a:r>
              <a:rPr lang="en-US" altLang="zh-CN" i="1"/>
              <a:t>H</a:t>
            </a:r>
            <a:r>
              <a:rPr lang="en-US" altLang="zh-CN"/>
              <a:t> </a:t>
            </a:r>
            <a:r>
              <a:rPr lang="en-US" altLang="zh-CN" i="1"/>
              <a:t>II</a:t>
            </a:r>
            <a:r>
              <a:rPr lang="en-US" altLang="zh-CN"/>
              <a:t> </a:t>
            </a:r>
            <a:r>
              <a:rPr lang="en-US" altLang="zh-CN" i="1"/>
              <a:t>regions</a:t>
            </a:r>
            <a:r>
              <a:rPr lang="en-US" altLang="zh-CN"/>
              <a:t> </a:t>
            </a:r>
            <a:r>
              <a:rPr lang="en-US" altLang="zh-CN" i="1"/>
              <a:t>and clusters</a:t>
            </a:r>
            <a:r>
              <a:rPr lang="en-US" altLang="zh-CN"/>
              <a:t> </a:t>
            </a:r>
            <a:r>
              <a:rPr lang="en-US" altLang="zh-CN" i="1"/>
              <a:t>of</a:t>
            </a:r>
            <a:r>
              <a:rPr lang="en-US" altLang="zh-CN"/>
              <a:t> </a:t>
            </a:r>
            <a:r>
              <a:rPr lang="en-US" altLang="zh-CN" i="1"/>
              <a:t>0</a:t>
            </a:r>
            <a:r>
              <a:rPr lang="en-US" altLang="zh-CN"/>
              <a:t> </a:t>
            </a:r>
            <a:r>
              <a:rPr lang="en-US" altLang="zh-CN" i="1"/>
              <a:t>and</a:t>
            </a:r>
            <a:r>
              <a:rPr lang="en-US" altLang="zh-CN"/>
              <a:t> </a:t>
            </a:r>
            <a:r>
              <a:rPr lang="en-US" altLang="zh-CN" i="1"/>
              <a:t>B</a:t>
            </a:r>
            <a:r>
              <a:rPr lang="en-US" altLang="zh-CN"/>
              <a:t> </a:t>
            </a:r>
            <a:r>
              <a:rPr lang="en-US" altLang="zh-CN" i="1"/>
              <a:t>stars</a:t>
            </a:r>
            <a:r>
              <a:rPr lang="en-US" altLang="zh-CN"/>
              <a:t> </a:t>
            </a:r>
            <a:r>
              <a:rPr lang="en-US" altLang="zh-CN" i="1"/>
              <a:t>that</a:t>
            </a:r>
            <a:r>
              <a:rPr lang="en-US" altLang="zh-CN"/>
              <a:t> </a:t>
            </a:r>
            <a:r>
              <a:rPr lang="en-US" altLang="zh-CN" i="1"/>
              <a:t>outline</a:t>
            </a:r>
            <a:r>
              <a:rPr lang="en-US" altLang="zh-CN"/>
              <a:t> </a:t>
            </a:r>
            <a:r>
              <a:rPr lang="en-US" altLang="zh-CN" i="1"/>
              <a:t>the</a:t>
            </a:r>
            <a:r>
              <a:rPr lang="en-US" altLang="zh-CN"/>
              <a:t> </a:t>
            </a:r>
            <a:r>
              <a:rPr lang="en-US" altLang="zh-CN" i="1"/>
              <a:t>spiral</a:t>
            </a:r>
            <a:r>
              <a:rPr lang="en-US" altLang="zh-CN"/>
              <a:t> </a:t>
            </a:r>
            <a:r>
              <a:rPr lang="en-US" altLang="zh-CN" i="1"/>
              <a:t>arms.</a:t>
            </a:r>
            <a:r>
              <a:rPr lang="en-US" altLang="zh-CN"/>
              <a:t> </a:t>
            </a:r>
            <a:r>
              <a:rPr lang="en-US" altLang="zh-CN" i="1"/>
              <a:t>Each</a:t>
            </a:r>
            <a:r>
              <a:rPr lang="en-US" altLang="zh-CN"/>
              <a:t> </a:t>
            </a:r>
            <a:r>
              <a:rPr lang="en-US" altLang="zh-CN" i="1"/>
              <a:t>pinkish</a:t>
            </a:r>
            <a:r>
              <a:rPr lang="en-US" altLang="zh-CN"/>
              <a:t> </a:t>
            </a:r>
            <a:r>
              <a:rPr lang="en-US" altLang="zh-CN" i="1"/>
              <a:t>speck</a:t>
            </a:r>
            <a:r>
              <a:rPr lang="en-US" altLang="zh-CN"/>
              <a:t> </a:t>
            </a:r>
            <a:r>
              <a:rPr lang="en-US" altLang="zh-CN" i="1"/>
              <a:t>along</a:t>
            </a:r>
            <a:r>
              <a:rPr lang="en-US" altLang="zh-CN"/>
              <a:t> </a:t>
            </a:r>
            <a:r>
              <a:rPr lang="en-US" altLang="zh-CN" i="1"/>
              <a:t>the</a:t>
            </a:r>
            <a:r>
              <a:rPr lang="en-US" altLang="zh-CN"/>
              <a:t> </a:t>
            </a:r>
            <a:r>
              <a:rPr lang="en-US" altLang="zh-CN" i="1"/>
              <a:t>spiral arms</a:t>
            </a:r>
            <a:r>
              <a:rPr lang="en-US" altLang="zh-CN"/>
              <a:t> </a:t>
            </a:r>
            <a:r>
              <a:rPr lang="en-US" altLang="zh-CN" i="1"/>
              <a:t>of</a:t>
            </a:r>
            <a:r>
              <a:rPr lang="en-US" altLang="zh-CN"/>
              <a:t> </a:t>
            </a:r>
            <a:r>
              <a:rPr lang="en-US" altLang="zh-CN" i="1"/>
              <a:t>this</a:t>
            </a:r>
            <a:r>
              <a:rPr lang="en-US" altLang="zh-CN"/>
              <a:t> </a:t>
            </a:r>
            <a:r>
              <a:rPr lang="en-US" altLang="zh-CN" i="1"/>
              <a:t>galaxy</a:t>
            </a:r>
            <a:r>
              <a:rPr lang="en-US" altLang="zh-CN"/>
              <a:t> </a:t>
            </a:r>
            <a:r>
              <a:rPr lang="en-US" altLang="zh-CN" i="1"/>
              <a:t>is</a:t>
            </a:r>
            <a:r>
              <a:rPr lang="en-US" altLang="zh-CN"/>
              <a:t> </a:t>
            </a:r>
            <a:r>
              <a:rPr lang="en-US" altLang="zh-CN" i="1"/>
              <a:t>an</a:t>
            </a:r>
            <a:r>
              <a:rPr lang="en-US" altLang="zh-CN"/>
              <a:t> </a:t>
            </a:r>
            <a:r>
              <a:rPr lang="en-US" altLang="zh-CN" i="1"/>
              <a:t>H</a:t>
            </a:r>
            <a:r>
              <a:rPr lang="en-US" altLang="zh-CN"/>
              <a:t> </a:t>
            </a:r>
            <a:r>
              <a:rPr lang="en-US" altLang="zh-CN" i="1"/>
              <a:t>II</a:t>
            </a:r>
            <a:r>
              <a:rPr lang="en-US" altLang="zh-CN"/>
              <a:t> </a:t>
            </a:r>
            <a:r>
              <a:rPr lang="en-US" altLang="zh-CN" i="1"/>
              <a:t>region.</a:t>
            </a:r>
            <a:r>
              <a:rPr lang="en-US" altLang="zh-CN"/>
              <a:t> </a:t>
            </a:r>
            <a:r>
              <a:rPr lang="en-US" altLang="zh-CN" i="1"/>
              <a:t>(Anglo-Australian</a:t>
            </a:r>
            <a:r>
              <a:rPr lang="en-US" altLang="zh-CN"/>
              <a:t> </a:t>
            </a:r>
            <a:r>
              <a:rPr lang="en-US" altLang="zh-CN" i="1"/>
              <a:t>Observatory)</a:t>
            </a:r>
          </a:p>
          <a:p>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9A0927B-A0CF-4068-A0DF-3038CCCCA629}"/>
              </a:ext>
            </a:extLst>
          </p:cNvPr>
          <p:cNvSpPr>
            <a:spLocks noGrp="1" noChangeArrowheads="1"/>
          </p:cNvSpPr>
          <p:nvPr>
            <p:ph type="sldNum" sz="quarter" idx="5"/>
          </p:nvPr>
        </p:nvSpPr>
        <p:spPr>
          <a:ln/>
        </p:spPr>
        <p:txBody>
          <a:bodyPr/>
          <a:lstStyle/>
          <a:p>
            <a:fld id="{F5553395-AEF4-46CD-A80E-6DC5B6C7983C}" type="slidenum">
              <a:rPr lang="en-US" altLang="zh-CN"/>
              <a:pPr/>
              <a:t>20</a:t>
            </a:fld>
            <a:endParaRPr lang="en-US" altLang="zh-CN"/>
          </a:p>
        </p:txBody>
      </p:sp>
      <p:sp>
        <p:nvSpPr>
          <p:cNvPr id="18434" name="Rectangle 2">
            <a:extLst>
              <a:ext uri="{FF2B5EF4-FFF2-40B4-BE49-F238E27FC236}">
                <a16:creationId xmlns:a16="http://schemas.microsoft.com/office/drawing/2014/main" id="{D0B00A63-7993-434D-BD36-F5754E31F488}"/>
              </a:ext>
            </a:extLst>
          </p:cNvPr>
          <p:cNvSpPr>
            <a:spLocks noRot="1" noChangeArrowheads="1" noTextEdit="1"/>
          </p:cNvSpPr>
          <p:nvPr>
            <p:ph type="sldImg"/>
          </p:nvPr>
        </p:nvSpPr>
        <p:spPr>
          <a:ln/>
        </p:spPr>
      </p:sp>
      <p:sp>
        <p:nvSpPr>
          <p:cNvPr id="18435" name="Rectangle 3">
            <a:extLst>
              <a:ext uri="{FF2B5EF4-FFF2-40B4-BE49-F238E27FC236}">
                <a16:creationId xmlns:a16="http://schemas.microsoft.com/office/drawing/2014/main" id="{93D7FD78-2651-4D1A-8F8F-14B801FE1AA0}"/>
              </a:ext>
            </a:extLst>
          </p:cNvPr>
          <p:cNvSpPr>
            <a:spLocks noGrp="1" noChangeArrowheads="1"/>
          </p:cNvSpPr>
          <p:nvPr>
            <p:ph type="body" idx="1"/>
          </p:nvPr>
        </p:nvSpPr>
        <p:spPr/>
        <p:txBody>
          <a:bodyPr/>
          <a:lstStyle/>
          <a:p>
            <a:r>
              <a:rPr lang="en-US" altLang="zh-CN" i="1"/>
              <a:t>This color-coded</a:t>
            </a:r>
            <a:r>
              <a:rPr lang="en-US" altLang="zh-CN"/>
              <a:t> </a:t>
            </a:r>
            <a:r>
              <a:rPr lang="en-US" altLang="zh-CN" i="1"/>
              <a:t>radio</a:t>
            </a:r>
            <a:r>
              <a:rPr lang="en-US" altLang="zh-CN"/>
              <a:t> </a:t>
            </a:r>
            <a:r>
              <a:rPr lang="en-US" altLang="zh-CN" i="1"/>
              <a:t>map</a:t>
            </a:r>
            <a:r>
              <a:rPr lang="en-US" altLang="zh-CN"/>
              <a:t> </a:t>
            </a:r>
            <a:r>
              <a:rPr lang="en-US" altLang="zh-CN" i="1"/>
              <a:t>shows</a:t>
            </a:r>
            <a:r>
              <a:rPr lang="en-US" altLang="zh-CN"/>
              <a:t> </a:t>
            </a:r>
            <a:r>
              <a:rPr lang="en-US" altLang="zh-CN" i="1"/>
              <a:t>the</a:t>
            </a:r>
            <a:r>
              <a:rPr lang="en-US" altLang="zh-CN"/>
              <a:t> </a:t>
            </a:r>
            <a:r>
              <a:rPr lang="en-US" altLang="zh-CN" i="1"/>
              <a:t>appearance</a:t>
            </a:r>
            <a:r>
              <a:rPr lang="en-US" altLang="zh-CN"/>
              <a:t> </a:t>
            </a:r>
            <a:r>
              <a:rPr lang="en-US" altLang="zh-CN" i="1"/>
              <a:t>of the</a:t>
            </a:r>
            <a:r>
              <a:rPr lang="en-US" altLang="zh-CN"/>
              <a:t> </a:t>
            </a:r>
            <a:r>
              <a:rPr lang="en-US" altLang="zh-CN" i="1"/>
              <a:t>center</a:t>
            </a:r>
            <a:r>
              <a:rPr lang="en-US" altLang="zh-CN"/>
              <a:t> </a:t>
            </a:r>
            <a:r>
              <a:rPr lang="en-US" altLang="zh-CN" i="1"/>
              <a:t>of</a:t>
            </a:r>
            <a:r>
              <a:rPr lang="en-US" altLang="zh-CN"/>
              <a:t> </a:t>
            </a:r>
            <a:r>
              <a:rPr lang="en-US" altLang="zh-CN" i="1"/>
              <a:t>our</a:t>
            </a:r>
            <a:r>
              <a:rPr lang="en-US" altLang="zh-CN"/>
              <a:t> </a:t>
            </a:r>
            <a:r>
              <a:rPr lang="en-US" altLang="zh-CN" i="1"/>
              <a:t>galaxy</a:t>
            </a:r>
            <a:r>
              <a:rPr lang="en-US" altLang="zh-CN"/>
              <a:t> </a:t>
            </a:r>
            <a:r>
              <a:rPr lang="en-US" altLang="zh-CN" i="1"/>
              <a:t>at</a:t>
            </a:r>
            <a:r>
              <a:rPr lang="en-US" altLang="zh-CN"/>
              <a:t> </a:t>
            </a:r>
            <a:r>
              <a:rPr lang="en-US" altLang="zh-CN" i="1"/>
              <a:t>a</a:t>
            </a:r>
            <a:r>
              <a:rPr lang="en-US" altLang="zh-CN"/>
              <a:t> </a:t>
            </a:r>
            <a:r>
              <a:rPr lang="en-US" altLang="zh-CN" i="1"/>
              <a:t>wavelength</a:t>
            </a:r>
            <a:r>
              <a:rPr lang="en-US" altLang="zh-CN"/>
              <a:t> </a:t>
            </a:r>
            <a:r>
              <a:rPr lang="en-US" altLang="zh-CN" i="1"/>
              <a:t>of</a:t>
            </a:r>
            <a:r>
              <a:rPr lang="en-US" altLang="zh-CN"/>
              <a:t> </a:t>
            </a:r>
            <a:r>
              <a:rPr lang="en-US" altLang="zh-CN" i="1"/>
              <a:t>6 cm.</a:t>
            </a:r>
            <a:r>
              <a:rPr lang="en-US" altLang="zh-CN"/>
              <a:t> </a:t>
            </a:r>
            <a:r>
              <a:rPr lang="en-US" altLang="zh-CN" i="1"/>
              <a:t>The</a:t>
            </a:r>
            <a:r>
              <a:rPr lang="en-US" altLang="zh-CN"/>
              <a:t> </a:t>
            </a:r>
            <a:r>
              <a:rPr lang="en-US" altLang="zh-CN" i="1"/>
              <a:t>strongest</a:t>
            </a:r>
            <a:r>
              <a:rPr lang="en-US" altLang="zh-CN"/>
              <a:t> </a:t>
            </a:r>
            <a:r>
              <a:rPr lang="en-US" altLang="zh-CN" i="1"/>
              <a:t>radio</a:t>
            </a:r>
            <a:r>
              <a:rPr lang="en-US" altLang="zh-CN"/>
              <a:t> </a:t>
            </a:r>
            <a:r>
              <a:rPr lang="en-US" altLang="zh-CN" i="1"/>
              <a:t>emission</a:t>
            </a:r>
            <a:r>
              <a:rPr lang="en-US" altLang="zh-CN"/>
              <a:t> </a:t>
            </a:r>
            <a:r>
              <a:rPr lang="en-US" altLang="zh-CN" i="1"/>
              <a:t>is</a:t>
            </a:r>
            <a:r>
              <a:rPr lang="en-US" altLang="zh-CN"/>
              <a:t> </a:t>
            </a:r>
            <a:r>
              <a:rPr lang="en-US" altLang="zh-CN" i="1"/>
              <a:t>shown</a:t>
            </a:r>
            <a:r>
              <a:rPr lang="en-US" altLang="zh-CN"/>
              <a:t> </a:t>
            </a:r>
            <a:r>
              <a:rPr lang="en-US" altLang="zh-CN" i="1"/>
              <a:t>in red.</a:t>
            </a:r>
            <a:r>
              <a:rPr lang="en-US" altLang="zh-CN"/>
              <a:t> </a:t>
            </a:r>
            <a:r>
              <a:rPr lang="en-US" altLang="zh-CN" i="1"/>
              <a:t>Weaker</a:t>
            </a:r>
            <a:r>
              <a:rPr lang="en-US" altLang="zh-CN"/>
              <a:t> </a:t>
            </a:r>
            <a:r>
              <a:rPr lang="en-US" altLang="zh-CN" i="1"/>
              <a:t>emissions</a:t>
            </a:r>
            <a:r>
              <a:rPr lang="en-US" altLang="zh-CN"/>
              <a:t> </a:t>
            </a:r>
            <a:r>
              <a:rPr lang="en-US" altLang="zh-CN" i="1"/>
              <a:t>are</a:t>
            </a:r>
            <a:r>
              <a:rPr lang="en-US" altLang="zh-CN"/>
              <a:t> </a:t>
            </a:r>
            <a:r>
              <a:rPr lang="en-US" altLang="zh-CN" i="1"/>
              <a:t>colored</a:t>
            </a:r>
            <a:r>
              <a:rPr lang="en-US" altLang="zh-CN"/>
              <a:t> </a:t>
            </a:r>
            <a:r>
              <a:rPr lang="en-US" altLang="zh-CN" i="1"/>
              <a:t>green through</a:t>
            </a:r>
            <a:r>
              <a:rPr lang="en-US" altLang="zh-CN"/>
              <a:t> </a:t>
            </a:r>
            <a:r>
              <a:rPr lang="en-US" altLang="zh-CN" i="1"/>
              <a:t>Hue.</a:t>
            </a:r>
            <a:r>
              <a:rPr lang="en-US" altLang="zh-CN"/>
              <a:t> </a:t>
            </a:r>
            <a:r>
              <a:rPr lang="en-US" altLang="zh-CN" i="1"/>
              <a:t>The</a:t>
            </a:r>
            <a:r>
              <a:rPr lang="en-US" altLang="zh-CN"/>
              <a:t> </a:t>
            </a:r>
            <a:r>
              <a:rPr lang="en-US" altLang="zh-CN" i="1"/>
              <a:t>bright</a:t>
            </a:r>
            <a:r>
              <a:rPr lang="en-US" altLang="zh-CN"/>
              <a:t> </a:t>
            </a:r>
            <a:r>
              <a:rPr lang="en-US" altLang="zh-CN" i="1"/>
              <a:t>red</a:t>
            </a:r>
            <a:r>
              <a:rPr lang="en-US" altLang="zh-CN"/>
              <a:t> </a:t>
            </a:r>
            <a:r>
              <a:rPr lang="en-US" altLang="zh-CN" i="1"/>
              <a:t>object</a:t>
            </a:r>
            <a:r>
              <a:rPr lang="en-US" altLang="zh-CN"/>
              <a:t> </a:t>
            </a:r>
            <a:r>
              <a:rPr lang="en-US" altLang="zh-CN" i="1"/>
              <a:t>at</a:t>
            </a:r>
            <a:r>
              <a:rPr lang="en-US" altLang="zh-CN"/>
              <a:t> </a:t>
            </a:r>
            <a:r>
              <a:rPr lang="en-US" altLang="zh-CN" i="1"/>
              <a:t>the</a:t>
            </a:r>
            <a:r>
              <a:rPr lang="en-US" altLang="zh-CN"/>
              <a:t> </a:t>
            </a:r>
            <a:r>
              <a:rPr lang="en-US" altLang="zh-CN" i="1"/>
              <a:t>middle</a:t>
            </a:r>
            <a:r>
              <a:rPr lang="en-US" altLang="zh-CN"/>
              <a:t> </a:t>
            </a:r>
            <a:r>
              <a:rPr lang="en-US" altLang="zh-CN" i="1"/>
              <a:t>of</a:t>
            </a:r>
            <a:r>
              <a:rPr lang="en-US" altLang="zh-CN"/>
              <a:t> </a:t>
            </a:r>
            <a:r>
              <a:rPr lang="en-US" altLang="zh-CN" i="1"/>
              <a:t>this</a:t>
            </a:r>
            <a:r>
              <a:rPr lang="en-US" altLang="zh-CN"/>
              <a:t> </a:t>
            </a:r>
            <a:r>
              <a:rPr lang="en-US" altLang="zh-CN" i="1"/>
              <a:t>view</a:t>
            </a:r>
            <a:r>
              <a:rPr lang="en-US" altLang="zh-CN"/>
              <a:t> </a:t>
            </a:r>
            <a:r>
              <a:rPr lang="en-US" altLang="zh-CN" i="1"/>
              <a:t>is</a:t>
            </a:r>
            <a:r>
              <a:rPr lang="en-US" altLang="zh-CN"/>
              <a:t> </a:t>
            </a:r>
            <a:r>
              <a:rPr lang="en-US" altLang="zh-CN" i="1"/>
              <a:t>a</a:t>
            </a:r>
            <a:r>
              <a:rPr lang="en-US" altLang="zh-CN"/>
              <a:t> </a:t>
            </a:r>
            <a:r>
              <a:rPr lang="en-US" altLang="zh-CN" i="1"/>
              <a:t>compact</a:t>
            </a:r>
            <a:r>
              <a:rPr lang="en-US" altLang="zh-CN"/>
              <a:t> </a:t>
            </a:r>
            <a:r>
              <a:rPr lang="en-US" altLang="zh-CN" i="1"/>
              <a:t>radio</a:t>
            </a:r>
            <a:r>
              <a:rPr lang="en-US" altLang="zh-CN"/>
              <a:t> </a:t>
            </a:r>
            <a:r>
              <a:rPr lang="en-US" altLang="zh-CN" i="1"/>
              <a:t>source</a:t>
            </a:r>
            <a:r>
              <a:rPr lang="en-US" altLang="zh-CN"/>
              <a:t> </a:t>
            </a:r>
            <a:r>
              <a:rPr lang="en-US" altLang="zh-CN" i="1"/>
              <a:t>precisely</a:t>
            </a:r>
            <a:r>
              <a:rPr lang="en-US" altLang="zh-CN"/>
              <a:t> </a:t>
            </a:r>
            <a:r>
              <a:rPr lang="en-US" altLang="zh-CN" i="1"/>
              <a:t>at</a:t>
            </a:r>
            <a:r>
              <a:rPr lang="en-US" altLang="zh-CN"/>
              <a:t> </a:t>
            </a:r>
            <a:r>
              <a:rPr lang="en-US" altLang="zh-CN" i="1"/>
              <a:t>the</a:t>
            </a:r>
            <a:r>
              <a:rPr lang="en-US" altLang="zh-CN"/>
              <a:t> </a:t>
            </a:r>
            <a:r>
              <a:rPr lang="en-US" altLang="zh-CN" i="1"/>
              <a:t>center</a:t>
            </a:r>
            <a:r>
              <a:rPr lang="en-US" altLang="zh-CN"/>
              <a:t> </a:t>
            </a:r>
            <a:r>
              <a:rPr lang="en-US" altLang="zh-CN" i="1"/>
              <a:t>of</a:t>
            </a:r>
            <a:r>
              <a:rPr lang="en-US" altLang="zh-CN"/>
              <a:t> </a:t>
            </a:r>
            <a:r>
              <a:rPr lang="en-US" altLang="zh-CN" i="1"/>
              <a:t>our</a:t>
            </a:r>
            <a:r>
              <a:rPr lang="en-US" altLang="zh-CN"/>
              <a:t> </a:t>
            </a:r>
            <a:r>
              <a:rPr lang="en-US" altLang="zh-CN" i="1"/>
              <a:t>galaxy.</a:t>
            </a:r>
            <a:r>
              <a:rPr lang="en-US" altLang="zh-CN"/>
              <a:t> </a:t>
            </a:r>
            <a:r>
              <a:rPr lang="en-US" altLang="zh-CN" i="1"/>
              <a:t>The</a:t>
            </a:r>
            <a:r>
              <a:rPr lang="en-US" altLang="zh-CN"/>
              <a:t> </a:t>
            </a:r>
            <a:r>
              <a:rPr lang="en-US" altLang="zh-CN" i="1"/>
              <a:t>area covered</a:t>
            </a:r>
            <a:r>
              <a:rPr lang="en-US" altLang="zh-CN"/>
              <a:t> </a:t>
            </a:r>
            <a:r>
              <a:rPr lang="en-US" altLang="zh-CN" i="1"/>
              <a:t>in</a:t>
            </a:r>
            <a:r>
              <a:rPr lang="en-US" altLang="zh-CN"/>
              <a:t> </a:t>
            </a:r>
            <a:r>
              <a:rPr lang="en-US" altLang="zh-CN" i="1"/>
              <a:t>this</a:t>
            </a:r>
            <a:r>
              <a:rPr lang="en-US" altLang="zh-CN"/>
              <a:t> </a:t>
            </a:r>
            <a:r>
              <a:rPr lang="en-US" altLang="zh-CN" i="1"/>
              <a:t>view</a:t>
            </a:r>
            <a:r>
              <a:rPr lang="en-US" altLang="zh-CN"/>
              <a:t> </a:t>
            </a:r>
            <a:r>
              <a:rPr lang="en-US" altLang="zh-CN" i="1"/>
              <a:t>measures</a:t>
            </a:r>
            <a:r>
              <a:rPr lang="en-US" altLang="zh-CN"/>
              <a:t> </a:t>
            </a:r>
            <a:r>
              <a:rPr lang="en-US" altLang="zh-CN" i="1"/>
              <a:t>about</a:t>
            </a:r>
            <a:r>
              <a:rPr lang="en-US" altLang="zh-CN"/>
              <a:t> </a:t>
            </a:r>
            <a:r>
              <a:rPr lang="en-US" altLang="zh-CN" i="1"/>
              <a:t>10</a:t>
            </a:r>
            <a:r>
              <a:rPr lang="en-US" altLang="zh-CN"/>
              <a:t> </a:t>
            </a:r>
            <a:r>
              <a:rPr lang="en-US" altLang="zh-CN" i="1"/>
              <a:t>light years</a:t>
            </a:r>
            <a:r>
              <a:rPr lang="en-US" altLang="zh-CN"/>
              <a:t> </a:t>
            </a:r>
            <a:r>
              <a:rPr lang="en-US" altLang="zh-CN" i="1"/>
              <a:t>across.</a:t>
            </a:r>
            <a:r>
              <a:rPr lang="en-US" altLang="zh-CN"/>
              <a:t> </a:t>
            </a:r>
            <a:r>
              <a:rPr lang="en-US" altLang="zh-CN" i="1"/>
              <a:t>(Courtesy</a:t>
            </a:r>
            <a:r>
              <a:rPr lang="en-US" altLang="zh-CN"/>
              <a:t> </a:t>
            </a:r>
            <a:r>
              <a:rPr lang="en-US" altLang="zh-CN" i="1"/>
              <a:t>of</a:t>
            </a:r>
            <a:r>
              <a:rPr lang="en-US" altLang="zh-CN"/>
              <a:t> </a:t>
            </a:r>
            <a:r>
              <a:rPr lang="en-US" altLang="zh-CN" i="1"/>
              <a:t>K.</a:t>
            </a:r>
            <a:r>
              <a:rPr lang="en-US" altLang="zh-CN"/>
              <a:t> </a:t>
            </a:r>
            <a:r>
              <a:rPr lang="en-US" altLang="zh-CN" i="1"/>
              <a:t>Y.</a:t>
            </a:r>
            <a:r>
              <a:rPr lang="en-US" altLang="zh-CN"/>
              <a:t> </a:t>
            </a:r>
            <a:r>
              <a:rPr lang="en-US" altLang="zh-CN" i="1"/>
              <a:t>Lo</a:t>
            </a:r>
            <a:r>
              <a:rPr lang="en-US" altLang="zh-CN"/>
              <a:t> </a:t>
            </a:r>
            <a:r>
              <a:rPr lang="en-US" altLang="zh-CN" i="1"/>
              <a:t>and M.</a:t>
            </a:r>
            <a:r>
              <a:rPr lang="en-US" altLang="zh-CN"/>
              <a:t> </a:t>
            </a:r>
            <a:r>
              <a:rPr lang="en-US" altLang="zh-CN" i="1"/>
              <a:t>J.</a:t>
            </a:r>
            <a:r>
              <a:rPr lang="en-US" altLang="zh-CN"/>
              <a:t> </a:t>
            </a:r>
            <a:r>
              <a:rPr lang="en-US" altLang="zh-CN" i="1"/>
              <a:t>Claussen)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7A432C8-A8FC-46E8-A80F-07E3E92A3C5F}"/>
              </a:ext>
            </a:extLst>
          </p:cNvPr>
          <p:cNvSpPr>
            <a:spLocks noGrp="1" noChangeArrowheads="1"/>
          </p:cNvSpPr>
          <p:nvPr>
            <p:ph type="sldNum" sz="quarter" idx="5"/>
          </p:nvPr>
        </p:nvSpPr>
        <p:spPr>
          <a:ln/>
        </p:spPr>
        <p:txBody>
          <a:bodyPr/>
          <a:lstStyle/>
          <a:p>
            <a:fld id="{434A631B-0C53-432C-AE32-C00BAE43BC97}" type="slidenum">
              <a:rPr lang="en-US" altLang="zh-CN"/>
              <a:pPr/>
              <a:t>21</a:t>
            </a:fld>
            <a:endParaRPr lang="en-US" altLang="zh-CN"/>
          </a:p>
        </p:txBody>
      </p:sp>
      <p:sp>
        <p:nvSpPr>
          <p:cNvPr id="16386" name="Rectangle 2">
            <a:extLst>
              <a:ext uri="{FF2B5EF4-FFF2-40B4-BE49-F238E27FC236}">
                <a16:creationId xmlns:a16="http://schemas.microsoft.com/office/drawing/2014/main" id="{93A67AD1-F43D-4D43-88EA-7E5DADBD1E20}"/>
              </a:ext>
            </a:extLst>
          </p:cNvPr>
          <p:cNvSpPr>
            <a:spLocks noRot="1" noChangeArrowheads="1" noTextEdit="1"/>
          </p:cNvSpPr>
          <p:nvPr>
            <p:ph type="sldImg"/>
          </p:nvPr>
        </p:nvSpPr>
        <p:spPr>
          <a:ln/>
        </p:spPr>
      </p:sp>
      <p:sp>
        <p:nvSpPr>
          <p:cNvPr id="16387" name="Rectangle 3">
            <a:extLst>
              <a:ext uri="{FF2B5EF4-FFF2-40B4-BE49-F238E27FC236}">
                <a16:creationId xmlns:a16="http://schemas.microsoft.com/office/drawing/2014/main" id="{A8A3D615-5B02-4DAC-93BB-2B678E880B0D}"/>
              </a:ext>
            </a:extLst>
          </p:cNvPr>
          <p:cNvSpPr>
            <a:spLocks noGrp="1" noChangeArrowheads="1"/>
          </p:cNvSpPr>
          <p:nvPr>
            <p:ph type="body" idx="1"/>
          </p:nvPr>
        </p:nvSpPr>
        <p:spPr/>
        <p:txBody>
          <a:bodyPr/>
          <a:lstStyle/>
          <a:p>
            <a:r>
              <a:rPr lang="en-US" altLang="zh-CN" b="1" i="1"/>
              <a:t>[left]</a:t>
            </a:r>
            <a:r>
              <a:rPr lang="en-US" altLang="zh-CN"/>
              <a:t>  </a:t>
            </a:r>
            <a:r>
              <a:rPr lang="en-US" altLang="zh-CN" b="1" i="1"/>
              <a:t>The</a:t>
            </a:r>
            <a:r>
              <a:rPr lang="en-US" altLang="zh-CN"/>
              <a:t> </a:t>
            </a:r>
            <a:r>
              <a:rPr lang="en-US" altLang="zh-CN" b="1" i="1"/>
              <a:t>galactic</a:t>
            </a:r>
            <a:r>
              <a:rPr lang="en-US" altLang="zh-CN"/>
              <a:t> </a:t>
            </a:r>
            <a:r>
              <a:rPr lang="en-US" altLang="zh-CN" b="1" i="1"/>
              <a:t>center at</a:t>
            </a:r>
            <a:r>
              <a:rPr lang="en-US" altLang="zh-CN"/>
              <a:t> </a:t>
            </a:r>
            <a:r>
              <a:rPr lang="en-US" altLang="zh-CN" b="1" i="1"/>
              <a:t>infrared</a:t>
            </a:r>
            <a:r>
              <a:rPr lang="en-US" altLang="zh-CN"/>
              <a:t> </a:t>
            </a:r>
            <a:r>
              <a:rPr lang="en-US" altLang="zh-CN" b="1" i="1"/>
              <a:t>wavelengths</a:t>
            </a:r>
            <a:r>
              <a:rPr lang="en-US" altLang="zh-CN"/>
              <a:t>  </a:t>
            </a:r>
            <a:r>
              <a:rPr lang="en-US" altLang="zh-CN" i="1"/>
              <a:t>This</a:t>
            </a:r>
            <a:r>
              <a:rPr lang="en-US" altLang="zh-CN"/>
              <a:t> </a:t>
            </a:r>
            <a:r>
              <a:rPr lang="en-US" altLang="zh-CN" i="1"/>
              <a:t>"false-color" infrared</a:t>
            </a:r>
            <a:r>
              <a:rPr lang="en-US" altLang="zh-CN"/>
              <a:t> </a:t>
            </a:r>
            <a:r>
              <a:rPr lang="en-US" altLang="zh-CN" i="1"/>
              <a:t>view</a:t>
            </a:r>
            <a:r>
              <a:rPr lang="en-US" altLang="zh-CN"/>
              <a:t> </a:t>
            </a:r>
            <a:r>
              <a:rPr lang="en-US" altLang="zh-CN" i="1"/>
              <a:t>from</a:t>
            </a:r>
            <a:r>
              <a:rPr lang="en-US" altLang="zh-CN"/>
              <a:t> </a:t>
            </a:r>
            <a:r>
              <a:rPr lang="en-US" altLang="zh-CN" i="1"/>
              <a:t>IRAS</a:t>
            </a:r>
            <a:r>
              <a:rPr lang="en-US" altLang="zh-CN"/>
              <a:t> </a:t>
            </a:r>
            <a:r>
              <a:rPr lang="en-US" altLang="zh-CN" i="1"/>
              <a:t>covers</a:t>
            </a:r>
            <a:r>
              <a:rPr lang="en-US" altLang="zh-CN"/>
              <a:t> </a:t>
            </a:r>
            <a:r>
              <a:rPr lang="en-US" altLang="zh-CN" i="1"/>
              <a:t>a</a:t>
            </a:r>
            <a:r>
              <a:rPr lang="en-US" altLang="zh-CN"/>
              <a:t> </a:t>
            </a:r>
            <a:r>
              <a:rPr lang="en-US" altLang="zh-CN" i="1"/>
              <a:t>field</a:t>
            </a:r>
            <a:r>
              <a:rPr lang="en-US" altLang="zh-CN"/>
              <a:t> </a:t>
            </a:r>
            <a:r>
              <a:rPr lang="en-US" altLang="zh-CN" i="1"/>
              <a:t>about 48 </a:t>
            </a:r>
            <a:r>
              <a:rPr lang="en-US" altLang="zh-CN"/>
              <a:t>X </a:t>
            </a:r>
            <a:r>
              <a:rPr lang="en-US" altLang="zh-CN" i="1"/>
              <a:t>33.</a:t>
            </a:r>
            <a:r>
              <a:rPr lang="en-US" altLang="zh-CN"/>
              <a:t> </a:t>
            </a:r>
            <a:r>
              <a:rPr lang="en-US" altLang="zh-CN" i="1"/>
              <a:t>Black</a:t>
            </a:r>
            <a:r>
              <a:rPr lang="en-US" altLang="zh-CN"/>
              <a:t> </a:t>
            </a:r>
            <a:r>
              <a:rPr lang="en-US" altLang="zh-CN" i="1"/>
              <a:t>represents</a:t>
            </a:r>
            <a:r>
              <a:rPr lang="en-US" altLang="zh-CN"/>
              <a:t> </a:t>
            </a:r>
            <a:r>
              <a:rPr lang="en-US" altLang="zh-CN" i="1"/>
              <a:t>the</a:t>
            </a:r>
            <a:r>
              <a:rPr lang="en-US" altLang="zh-CN"/>
              <a:t> </a:t>
            </a:r>
            <a:r>
              <a:rPr lang="en-US" altLang="zh-CN" i="1"/>
              <a:t>dimmest</a:t>
            </a:r>
            <a:r>
              <a:rPr lang="en-US" altLang="zh-CN"/>
              <a:t> </a:t>
            </a:r>
            <a:r>
              <a:rPr lang="en-US" altLang="zh-CN" i="1"/>
              <a:t>regions</a:t>
            </a:r>
            <a:r>
              <a:rPr lang="en-US" altLang="zh-CN"/>
              <a:t> </a:t>
            </a:r>
            <a:r>
              <a:rPr lang="en-US" altLang="zh-CN" i="1"/>
              <a:t>of</a:t>
            </a:r>
            <a:r>
              <a:rPr lang="en-US" altLang="zh-CN"/>
              <a:t> </a:t>
            </a:r>
            <a:r>
              <a:rPr lang="en-US" altLang="zh-CN" i="1"/>
              <a:t>infrared</a:t>
            </a:r>
            <a:r>
              <a:rPr lang="en-US" altLang="zh-CN"/>
              <a:t> </a:t>
            </a:r>
            <a:r>
              <a:rPr lang="en-US" altLang="zh-CN" i="1"/>
              <a:t>emission,</a:t>
            </a:r>
            <a:r>
              <a:rPr lang="en-US" altLang="zh-CN"/>
              <a:t> </a:t>
            </a:r>
            <a:r>
              <a:rPr lang="en-US" altLang="zh-CN" i="1"/>
              <a:t>with</a:t>
            </a:r>
            <a:r>
              <a:rPr lang="en-US" altLang="zh-CN"/>
              <a:t> </a:t>
            </a:r>
            <a:r>
              <a:rPr lang="en-US" altLang="zh-CN" i="1"/>
              <a:t>blue</a:t>
            </a:r>
            <a:r>
              <a:rPr lang="en-US" altLang="zh-CN"/>
              <a:t> </a:t>
            </a:r>
            <a:r>
              <a:rPr lang="en-US" altLang="zh-CN" i="1"/>
              <a:t>the</a:t>
            </a:r>
            <a:r>
              <a:rPr lang="en-US" altLang="zh-CN"/>
              <a:t> </a:t>
            </a:r>
            <a:r>
              <a:rPr lang="en-US" altLang="zh-CN" i="1"/>
              <a:t>next dimmest,</a:t>
            </a:r>
            <a:r>
              <a:rPr lang="en-US" altLang="zh-CN"/>
              <a:t> </a:t>
            </a:r>
            <a:r>
              <a:rPr lang="en-US" altLang="zh-CN" i="1"/>
              <a:t>followed</a:t>
            </a:r>
            <a:r>
              <a:rPr lang="en-US" altLang="zh-CN"/>
              <a:t> </a:t>
            </a:r>
            <a:r>
              <a:rPr lang="en-US" altLang="zh-CN" i="1"/>
              <a:t>by</a:t>
            </a:r>
            <a:r>
              <a:rPr lang="en-US" altLang="zh-CN"/>
              <a:t> </a:t>
            </a:r>
            <a:r>
              <a:rPr lang="en-US" altLang="zh-CN" i="1"/>
              <a:t>yellow</a:t>
            </a:r>
            <a:r>
              <a:rPr lang="en-US" altLang="zh-CN"/>
              <a:t> </a:t>
            </a:r>
            <a:r>
              <a:rPr lang="en-US" altLang="zh-CN" i="1"/>
              <a:t>and</a:t>
            </a:r>
            <a:r>
              <a:rPr lang="en-US" altLang="zh-CN"/>
              <a:t> </a:t>
            </a:r>
            <a:r>
              <a:rPr lang="en-US" altLang="zh-CN" i="1"/>
              <a:t>red,</a:t>
            </a:r>
            <a:r>
              <a:rPr lang="en-US" altLang="zh-CN"/>
              <a:t> </a:t>
            </a:r>
            <a:r>
              <a:rPr lang="en-US" altLang="zh-CN" i="1"/>
              <a:t>with white</a:t>
            </a:r>
            <a:r>
              <a:rPr lang="en-US" altLang="zh-CN"/>
              <a:t> </a:t>
            </a:r>
            <a:r>
              <a:rPr lang="en-US" altLang="zh-CN" i="1"/>
              <a:t>for</a:t>
            </a:r>
            <a:r>
              <a:rPr lang="en-US" altLang="zh-CN"/>
              <a:t> </a:t>
            </a:r>
            <a:r>
              <a:rPr lang="en-US" altLang="zh-CN" i="1"/>
              <a:t>the</a:t>
            </a:r>
            <a:r>
              <a:rPr lang="en-US" altLang="zh-CN"/>
              <a:t> </a:t>
            </a:r>
            <a:r>
              <a:rPr lang="en-US" altLang="zh-CN" i="1"/>
              <a:t>strongest</a:t>
            </a:r>
            <a:r>
              <a:rPr lang="en-US" altLang="zh-CN"/>
              <a:t> </a:t>
            </a:r>
            <a:r>
              <a:rPr lang="en-US" altLang="zh-CN" i="1"/>
              <a:t>emission.</a:t>
            </a:r>
            <a:r>
              <a:rPr lang="en-US" altLang="zh-CN"/>
              <a:t> </a:t>
            </a:r>
            <a:r>
              <a:rPr lang="en-US" altLang="zh-CN" i="1"/>
              <a:t>The</a:t>
            </a:r>
            <a:r>
              <a:rPr lang="en-US" altLang="zh-CN"/>
              <a:t> </a:t>
            </a:r>
            <a:r>
              <a:rPr lang="en-US" altLang="zh-CN" i="1"/>
              <a:t>numerous knots</a:t>
            </a:r>
            <a:r>
              <a:rPr lang="en-US" altLang="zh-CN"/>
              <a:t> </a:t>
            </a:r>
            <a:r>
              <a:rPr lang="en-US" altLang="zh-CN" i="1"/>
              <a:t>and</a:t>
            </a:r>
            <a:r>
              <a:rPr lang="en-US" altLang="zh-CN"/>
              <a:t> </a:t>
            </a:r>
            <a:r>
              <a:rPr lang="en-US" altLang="zh-CN" i="1"/>
              <a:t>blobs</a:t>
            </a:r>
            <a:r>
              <a:rPr lang="en-US" altLang="zh-CN"/>
              <a:t> </a:t>
            </a:r>
            <a:r>
              <a:rPr lang="en-US" altLang="zh-CN" i="1"/>
              <a:t>along</a:t>
            </a:r>
            <a:r>
              <a:rPr lang="en-US" altLang="zh-CN"/>
              <a:t> </a:t>
            </a:r>
            <a:r>
              <a:rPr lang="en-US" altLang="zh-CN" i="1"/>
              <a:t>the</a:t>
            </a:r>
            <a:r>
              <a:rPr lang="en-US" altLang="zh-CN"/>
              <a:t> </a:t>
            </a:r>
            <a:r>
              <a:rPr lang="en-US" altLang="zh-CN" i="1"/>
              <a:t>plane</a:t>
            </a:r>
            <a:r>
              <a:rPr lang="en-US" altLang="zh-CN"/>
              <a:t> </a:t>
            </a:r>
            <a:r>
              <a:rPr lang="en-US" altLang="zh-CN" i="1"/>
              <a:t>of</a:t>
            </a:r>
            <a:r>
              <a:rPr lang="en-US" altLang="zh-CN"/>
              <a:t> </a:t>
            </a:r>
            <a:r>
              <a:rPr lang="en-US" altLang="zh-CN" i="1"/>
              <a:t>the</a:t>
            </a:r>
            <a:r>
              <a:rPr lang="en-US" altLang="zh-CN"/>
              <a:t> </a:t>
            </a:r>
            <a:r>
              <a:rPr lang="en-US" altLang="zh-CN" i="1"/>
              <a:t>galaxy are</a:t>
            </a:r>
            <a:r>
              <a:rPr lang="en-US" altLang="zh-CN"/>
              <a:t> </a:t>
            </a:r>
            <a:r>
              <a:rPr lang="en-US" altLang="zh-CN" i="1"/>
              <a:t>interstellar</a:t>
            </a:r>
            <a:r>
              <a:rPr lang="en-US" altLang="zh-CN"/>
              <a:t> </a:t>
            </a:r>
            <a:r>
              <a:rPr lang="en-US" altLang="zh-CN" i="1"/>
              <a:t>clouds</a:t>
            </a:r>
            <a:r>
              <a:rPr lang="en-US" altLang="zh-CN"/>
              <a:t> </a:t>
            </a:r>
            <a:r>
              <a:rPr lang="en-US" altLang="zh-CN" i="1"/>
              <a:t>of</a:t>
            </a:r>
            <a:r>
              <a:rPr lang="en-US" altLang="zh-CN"/>
              <a:t> </a:t>
            </a:r>
            <a:r>
              <a:rPr lang="en-US" altLang="zh-CN" i="1"/>
              <a:t>gas</a:t>
            </a:r>
            <a:r>
              <a:rPr lang="en-US" altLang="zh-CN"/>
              <a:t> </a:t>
            </a:r>
            <a:r>
              <a:rPr lang="en-US" altLang="zh-CN" i="1"/>
              <a:t>and</a:t>
            </a:r>
            <a:r>
              <a:rPr lang="en-US" altLang="zh-CN"/>
              <a:t> </a:t>
            </a:r>
            <a:r>
              <a:rPr lang="en-US" altLang="zh-CN" i="1"/>
              <a:t>dust</a:t>
            </a:r>
            <a:r>
              <a:rPr lang="en-US" altLang="zh-CN"/>
              <a:t> </a:t>
            </a:r>
            <a:r>
              <a:rPr lang="en-US" altLang="zh-CN" i="1"/>
              <a:t>heated by</a:t>
            </a:r>
            <a:r>
              <a:rPr lang="en-US" altLang="zh-CN"/>
              <a:t> </a:t>
            </a:r>
            <a:r>
              <a:rPr lang="en-US" altLang="zh-CN" i="1"/>
              <a:t>nearby</a:t>
            </a:r>
            <a:r>
              <a:rPr lang="en-US" altLang="zh-CN"/>
              <a:t> </a:t>
            </a:r>
            <a:r>
              <a:rPr lang="en-US" altLang="zh-CN" i="1"/>
              <a:t>stars.</a:t>
            </a:r>
            <a:r>
              <a:rPr lang="en-US" altLang="zh-CN"/>
              <a:t> </a:t>
            </a:r>
            <a:r>
              <a:rPr lang="en-US" altLang="zh-CN" i="1"/>
              <a:t>(NASA)</a:t>
            </a:r>
            <a:endParaRPr lang="en-US" altLang="zh-CN" b="1" i="1"/>
          </a:p>
          <a:p>
            <a:r>
              <a:rPr lang="en-US" altLang="zh-CN" b="1" i="1"/>
              <a:t>Figure</a:t>
            </a:r>
            <a:r>
              <a:rPr lang="en-US" altLang="zh-CN" b="1"/>
              <a:t> </a:t>
            </a:r>
            <a:r>
              <a:rPr lang="en-US" altLang="zh-CN" b="1" i="1"/>
              <a:t>16-16(c)</a:t>
            </a:r>
            <a:r>
              <a:rPr lang="en-US" altLang="zh-CN" b="1"/>
              <a:t> </a:t>
            </a:r>
            <a:r>
              <a:rPr lang="en-US" altLang="zh-CN" b="1" i="1"/>
              <a:t>[right]</a:t>
            </a:r>
            <a:r>
              <a:rPr lang="en-US" altLang="zh-CN" b="1"/>
              <a:t>  </a:t>
            </a:r>
            <a:r>
              <a:rPr lang="en-US" altLang="zh-CN" b="1" i="1"/>
              <a:t>The</a:t>
            </a:r>
            <a:r>
              <a:rPr lang="en-US" altLang="zh-CN" b="1"/>
              <a:t> </a:t>
            </a:r>
            <a:r>
              <a:rPr lang="en-US" altLang="zh-CN" b="1" i="1"/>
              <a:t>galactic nucleus</a:t>
            </a:r>
            <a:r>
              <a:rPr lang="en-US" altLang="zh-CN" b="1"/>
              <a:t> </a:t>
            </a:r>
            <a:r>
              <a:rPr lang="en-US" altLang="zh-CN" b="1" i="1"/>
              <a:t>at</a:t>
            </a:r>
            <a:r>
              <a:rPr lang="en-US" altLang="zh-CN" b="1"/>
              <a:t> </a:t>
            </a:r>
            <a:r>
              <a:rPr lang="en-US" altLang="zh-CN" b="1" i="1"/>
              <a:t>infrared</a:t>
            </a:r>
            <a:r>
              <a:rPr lang="en-US" altLang="zh-CN" b="1"/>
              <a:t> </a:t>
            </a:r>
            <a:r>
              <a:rPr lang="en-US" altLang="zh-CN" b="1" i="1"/>
              <a:t>wavelengths</a:t>
            </a:r>
            <a:r>
              <a:rPr lang="en-US" altLang="zh-CN"/>
              <a:t>  </a:t>
            </a:r>
            <a:r>
              <a:rPr lang="en-US" altLang="zh-CN" i="1"/>
              <a:t>Streamers of</a:t>
            </a:r>
            <a:r>
              <a:rPr lang="en-US" altLang="zh-CN"/>
              <a:t> </a:t>
            </a:r>
            <a:r>
              <a:rPr lang="en-US" altLang="zh-CN" i="1"/>
              <a:t>dust</a:t>
            </a:r>
            <a:r>
              <a:rPr lang="en-US" altLang="zh-CN"/>
              <a:t> </a:t>
            </a:r>
            <a:r>
              <a:rPr lang="en-US" altLang="zh-CN" i="1"/>
              <a:t>around</a:t>
            </a:r>
            <a:r>
              <a:rPr lang="en-US" altLang="zh-CN"/>
              <a:t> </a:t>
            </a:r>
            <a:r>
              <a:rPr lang="en-US" altLang="zh-CN" i="1"/>
              <a:t>the</a:t>
            </a:r>
            <a:r>
              <a:rPr lang="en-US" altLang="zh-CN"/>
              <a:t> </a:t>
            </a:r>
            <a:r>
              <a:rPr lang="en-US" altLang="zh-CN" i="1"/>
              <a:t>galactic</a:t>
            </a:r>
            <a:r>
              <a:rPr lang="en-US" altLang="zh-CN"/>
              <a:t> </a:t>
            </a:r>
            <a:r>
              <a:rPr lang="en-US" altLang="zh-CN" i="1"/>
              <a:t>center</a:t>
            </a:r>
            <a:r>
              <a:rPr lang="en-US" altLang="zh-CN"/>
              <a:t> </a:t>
            </a:r>
            <a:r>
              <a:rPr lang="en-US" altLang="zh-CN" i="1"/>
              <a:t>are</a:t>
            </a:r>
            <a:r>
              <a:rPr lang="en-US" altLang="zh-CN"/>
              <a:t> </a:t>
            </a:r>
            <a:r>
              <a:rPr lang="en-US" altLang="zh-CN" i="1"/>
              <a:t>visible in</a:t>
            </a:r>
            <a:r>
              <a:rPr lang="en-US" altLang="zh-CN"/>
              <a:t> </a:t>
            </a:r>
            <a:r>
              <a:rPr lang="en-US" altLang="zh-CN" i="1"/>
              <a:t>blue</a:t>
            </a:r>
            <a:r>
              <a:rPr lang="en-US" altLang="zh-CN"/>
              <a:t> </a:t>
            </a:r>
            <a:r>
              <a:rPr lang="en-US" altLang="zh-CN" i="1"/>
              <a:t>in</a:t>
            </a:r>
            <a:r>
              <a:rPr lang="en-US" altLang="zh-CN"/>
              <a:t> </a:t>
            </a:r>
            <a:r>
              <a:rPr lang="en-US" altLang="zh-CN" i="1"/>
              <a:t>this</a:t>
            </a:r>
            <a:r>
              <a:rPr lang="en-US" altLang="zh-CN"/>
              <a:t> </a:t>
            </a:r>
            <a:r>
              <a:rPr lang="en-US" altLang="zh-CN" i="1"/>
              <a:t>"false-color"</a:t>
            </a:r>
            <a:r>
              <a:rPr lang="en-US" altLang="zh-CN"/>
              <a:t> </a:t>
            </a:r>
            <a:r>
              <a:rPr lang="en-US" altLang="zh-CN" i="1"/>
              <a:t>view</a:t>
            </a:r>
            <a:r>
              <a:rPr lang="en-US" altLang="zh-CN"/>
              <a:t> </a:t>
            </a:r>
            <a:r>
              <a:rPr lang="en-US" altLang="zh-CN" i="1"/>
              <a:t>from</a:t>
            </a:r>
            <a:r>
              <a:rPr lang="en-US" altLang="zh-CN"/>
              <a:t> </a:t>
            </a:r>
            <a:r>
              <a:rPr lang="en-US" altLang="zh-CN" i="1"/>
              <a:t>IRAS that</a:t>
            </a:r>
            <a:r>
              <a:rPr lang="en-US" altLang="zh-CN"/>
              <a:t> </a:t>
            </a:r>
            <a:r>
              <a:rPr lang="en-US" altLang="zh-CN" i="1"/>
              <a:t>covers</a:t>
            </a:r>
            <a:r>
              <a:rPr lang="en-US" altLang="zh-CN"/>
              <a:t> </a:t>
            </a:r>
            <a:r>
              <a:rPr lang="en-US" altLang="zh-CN" i="1"/>
              <a:t>the</a:t>
            </a:r>
            <a:r>
              <a:rPr lang="en-US" altLang="zh-CN"/>
              <a:t> </a:t>
            </a:r>
            <a:r>
              <a:rPr lang="en-US" altLang="zh-CN" i="1"/>
              <a:t>region</a:t>
            </a:r>
            <a:r>
              <a:rPr lang="en-US" altLang="zh-CN"/>
              <a:t> </a:t>
            </a:r>
            <a:r>
              <a:rPr lang="en-US" altLang="zh-CN" i="1"/>
              <a:t>indicated</a:t>
            </a:r>
            <a:r>
              <a:rPr lang="en-US" altLang="zh-CN"/>
              <a:t> </a:t>
            </a:r>
            <a:r>
              <a:rPr lang="en-US" altLang="zh-CN" i="1"/>
              <a:t>by</a:t>
            </a:r>
            <a:r>
              <a:rPr lang="en-US" altLang="zh-CN"/>
              <a:t> </a:t>
            </a:r>
            <a:r>
              <a:rPr lang="en-US" altLang="zh-CN" i="1"/>
              <a:t>the</a:t>
            </a:r>
            <a:r>
              <a:rPr lang="en-US" altLang="zh-CN"/>
              <a:t> </a:t>
            </a:r>
            <a:r>
              <a:rPr lang="en-US" altLang="zh-CN" i="1"/>
              <a:t>white rectangle</a:t>
            </a:r>
            <a:r>
              <a:rPr lang="en-US" altLang="zh-CN"/>
              <a:t> </a:t>
            </a:r>
            <a:r>
              <a:rPr lang="en-US" altLang="zh-CN" i="1"/>
              <a:t>in</a:t>
            </a:r>
            <a:r>
              <a:rPr lang="en-US" altLang="zh-CN"/>
              <a:t> </a:t>
            </a:r>
            <a:r>
              <a:rPr lang="en-US" altLang="zh-CN" i="1"/>
              <a:t>Figure</a:t>
            </a:r>
            <a:r>
              <a:rPr lang="en-US" altLang="zh-CN"/>
              <a:t> </a:t>
            </a:r>
            <a:r>
              <a:rPr lang="en-US" altLang="zh-CN" i="1"/>
              <a:t>16-16b.</a:t>
            </a:r>
            <a:r>
              <a:rPr lang="en-US" altLang="zh-CN"/>
              <a:t> </a:t>
            </a:r>
            <a:r>
              <a:rPr lang="en-US" altLang="zh-CN" i="1"/>
              <a:t>The</a:t>
            </a:r>
            <a:r>
              <a:rPr lang="en-US" altLang="zh-CN"/>
              <a:t> </a:t>
            </a:r>
            <a:r>
              <a:rPr lang="en-US" altLang="zh-CN" i="1"/>
              <a:t>bright</a:t>
            </a:r>
            <a:r>
              <a:rPr lang="en-US" altLang="zh-CN"/>
              <a:t> </a:t>
            </a:r>
            <a:r>
              <a:rPr lang="en-US" altLang="zh-CN" i="1"/>
              <a:t>object near</a:t>
            </a:r>
            <a:r>
              <a:rPr lang="en-US" altLang="zh-CN"/>
              <a:t> </a:t>
            </a:r>
            <a:r>
              <a:rPr lang="en-US" altLang="zh-CN" i="1"/>
              <a:t>the</a:t>
            </a:r>
            <a:r>
              <a:rPr lang="en-US" altLang="zh-CN"/>
              <a:t> </a:t>
            </a:r>
            <a:r>
              <a:rPr lang="en-US" altLang="zh-CN" i="1"/>
              <a:t>lower</a:t>
            </a:r>
            <a:r>
              <a:rPr lang="en-US" altLang="zh-CN"/>
              <a:t> </a:t>
            </a:r>
            <a:r>
              <a:rPr lang="en-US" altLang="zh-CN" i="1"/>
              <a:t>right</a:t>
            </a:r>
            <a:r>
              <a:rPr lang="en-US" altLang="zh-CN"/>
              <a:t> </a:t>
            </a:r>
            <a:r>
              <a:rPr lang="en-US" altLang="zh-CN" i="1"/>
              <a:t>is</a:t>
            </a:r>
            <a:r>
              <a:rPr lang="en-US" altLang="zh-CN"/>
              <a:t> </a:t>
            </a:r>
            <a:r>
              <a:rPr lang="en-US" altLang="zh-CN" i="1"/>
              <a:t>a</a:t>
            </a:r>
            <a:r>
              <a:rPr lang="en-US" altLang="zh-CN"/>
              <a:t> </a:t>
            </a:r>
            <a:r>
              <a:rPr lang="en-US" altLang="zh-CN" i="1"/>
              <a:t>large</a:t>
            </a:r>
            <a:r>
              <a:rPr lang="en-US" altLang="zh-CN"/>
              <a:t> </a:t>
            </a:r>
            <a:r>
              <a:rPr lang="en-US" altLang="zh-CN" i="1"/>
              <a:t>H</a:t>
            </a:r>
            <a:r>
              <a:rPr lang="en-US" altLang="zh-CN"/>
              <a:t> </a:t>
            </a:r>
            <a:r>
              <a:rPr lang="en-US" altLang="zh-CN" i="1"/>
              <a:t>II</a:t>
            </a:r>
            <a:r>
              <a:rPr lang="en-US" altLang="zh-CN"/>
              <a:t> </a:t>
            </a:r>
            <a:r>
              <a:rPr lang="en-US" altLang="zh-CN" i="1"/>
              <a:t>region (NGC</a:t>
            </a:r>
            <a:r>
              <a:rPr lang="en-US" altLang="zh-CN"/>
              <a:t> </a:t>
            </a:r>
            <a:r>
              <a:rPr lang="en-US" altLang="zh-CN" i="1"/>
              <a:t>6337)</a:t>
            </a:r>
            <a:r>
              <a:rPr lang="en-US" altLang="zh-CN"/>
              <a:t> </a:t>
            </a:r>
            <a:r>
              <a:rPr lang="en-US" altLang="zh-CN" i="1"/>
              <a:t>about</a:t>
            </a:r>
            <a:r>
              <a:rPr lang="en-US" altLang="zh-CN"/>
              <a:t> </a:t>
            </a:r>
            <a:r>
              <a:rPr lang="en-US" altLang="zh-CN" i="1"/>
              <a:t>7 southwest</a:t>
            </a:r>
            <a:r>
              <a:rPr lang="en-US" altLang="zh-CN"/>
              <a:t> </a:t>
            </a:r>
            <a:r>
              <a:rPr lang="en-US" altLang="zh-CN" i="1"/>
              <a:t>of</a:t>
            </a:r>
            <a:r>
              <a:rPr lang="en-US" altLang="zh-CN"/>
              <a:t> </a:t>
            </a:r>
            <a:r>
              <a:rPr lang="en-US" altLang="zh-CN" i="1"/>
              <a:t>the</a:t>
            </a:r>
            <a:r>
              <a:rPr lang="en-US" altLang="zh-CN"/>
              <a:t> </a:t>
            </a:r>
            <a:r>
              <a:rPr lang="en-US" altLang="zh-CN" i="1"/>
              <a:t>galactic</a:t>
            </a:r>
            <a:r>
              <a:rPr lang="en-US" altLang="zh-CN"/>
              <a:t> </a:t>
            </a:r>
            <a:r>
              <a:rPr lang="en-US" altLang="zh-CN" i="1"/>
              <a:t>center.</a:t>
            </a:r>
            <a:r>
              <a:rPr lang="en-US" altLang="zh-CN"/>
              <a:t> </a:t>
            </a:r>
            <a:r>
              <a:rPr lang="en-US" altLang="zh-CN" i="1"/>
              <a:t>The</a:t>
            </a:r>
            <a:r>
              <a:rPr lang="en-US" altLang="zh-CN"/>
              <a:t> </a:t>
            </a:r>
            <a:r>
              <a:rPr lang="en-US" altLang="zh-CN" i="1"/>
              <a:t>prominent</a:t>
            </a:r>
            <a:r>
              <a:rPr lang="en-US" altLang="zh-CN"/>
              <a:t> </a:t>
            </a:r>
            <a:r>
              <a:rPr lang="en-US" altLang="zh-CN" i="1"/>
              <a:t>band</a:t>
            </a:r>
            <a:r>
              <a:rPr lang="en-US" altLang="zh-CN"/>
              <a:t> </a:t>
            </a:r>
            <a:r>
              <a:rPr lang="en-US" altLang="zh-CN" i="1"/>
              <a:t>across</a:t>
            </a:r>
            <a:r>
              <a:rPr lang="en-US" altLang="zh-CN"/>
              <a:t> </a:t>
            </a:r>
            <a:r>
              <a:rPr lang="en-US" altLang="zh-CN" i="1"/>
              <a:t>this</a:t>
            </a:r>
            <a:r>
              <a:rPr lang="en-US" altLang="zh-CN"/>
              <a:t> </a:t>
            </a:r>
            <a:r>
              <a:rPr lang="en-US" altLang="zh-CN" i="1"/>
              <a:t>view and</a:t>
            </a:r>
            <a:r>
              <a:rPr lang="en-US" altLang="zh-CN"/>
              <a:t> </a:t>
            </a:r>
            <a:r>
              <a:rPr lang="en-US" altLang="zh-CN" i="1"/>
              <a:t>the</a:t>
            </a:r>
            <a:r>
              <a:rPr lang="en-US" altLang="zh-CN"/>
              <a:t> </a:t>
            </a:r>
            <a:r>
              <a:rPr lang="en-US" altLang="zh-CN" i="1"/>
              <a:t>previous</a:t>
            </a:r>
            <a:r>
              <a:rPr lang="en-US" altLang="zh-CN"/>
              <a:t> </a:t>
            </a:r>
            <a:r>
              <a:rPr lang="en-US" altLang="zh-CN" i="1"/>
              <a:t>IRAS</a:t>
            </a:r>
            <a:r>
              <a:rPr lang="en-US" altLang="zh-CN"/>
              <a:t> </a:t>
            </a:r>
            <a:r>
              <a:rPr lang="en-US" altLang="zh-CN" i="1"/>
              <a:t>view</a:t>
            </a:r>
            <a:r>
              <a:rPr lang="en-US" altLang="zh-CN"/>
              <a:t> </a:t>
            </a:r>
            <a:r>
              <a:rPr lang="en-US" altLang="zh-CN" i="1"/>
              <a:t>is</a:t>
            </a:r>
            <a:r>
              <a:rPr lang="en-US" altLang="zh-CN"/>
              <a:t> </a:t>
            </a:r>
            <a:r>
              <a:rPr lang="en-US" altLang="zh-CN" i="1"/>
              <a:t>a</a:t>
            </a:r>
            <a:r>
              <a:rPr lang="en-US" altLang="zh-CN"/>
              <a:t> </a:t>
            </a:r>
            <a:r>
              <a:rPr lang="en-US" altLang="zh-CN" i="1"/>
              <a:t>layer</a:t>
            </a:r>
            <a:r>
              <a:rPr lang="en-US" altLang="zh-CN"/>
              <a:t> </a:t>
            </a:r>
            <a:r>
              <a:rPr lang="en-US" altLang="zh-CN" i="1"/>
              <a:t>of</a:t>
            </a:r>
            <a:r>
              <a:rPr lang="en-US" altLang="zh-CN"/>
              <a:t> </a:t>
            </a:r>
            <a:r>
              <a:rPr lang="en-US" altLang="zh-CN" i="1"/>
              <a:t>dust in</a:t>
            </a:r>
            <a:r>
              <a:rPr lang="en-US" altLang="zh-CN"/>
              <a:t> </a:t>
            </a:r>
            <a:r>
              <a:rPr lang="en-US" altLang="zh-CN" i="1"/>
              <a:t>the</a:t>
            </a:r>
            <a:r>
              <a:rPr lang="en-US" altLang="zh-CN"/>
              <a:t> </a:t>
            </a:r>
            <a:r>
              <a:rPr lang="en-US" altLang="zh-CN" i="1"/>
              <a:t>plane</a:t>
            </a:r>
            <a:r>
              <a:rPr lang="en-US" altLang="zh-CN"/>
              <a:t> </a:t>
            </a:r>
            <a:r>
              <a:rPr lang="en-US" altLang="zh-CN" i="1"/>
              <a:t>of</a:t>
            </a:r>
            <a:r>
              <a:rPr lang="en-US" altLang="zh-CN"/>
              <a:t> </a:t>
            </a:r>
            <a:r>
              <a:rPr lang="en-US" altLang="zh-CN" i="1"/>
              <a:t>the</a:t>
            </a:r>
            <a:r>
              <a:rPr lang="en-US" altLang="zh-CN"/>
              <a:t> </a:t>
            </a:r>
            <a:r>
              <a:rPr lang="en-US" altLang="zh-CN" i="1"/>
              <a:t>galaxy.</a:t>
            </a:r>
            <a:r>
              <a:rPr lang="en-US" altLang="zh-CN"/>
              <a:t> </a:t>
            </a:r>
            <a:r>
              <a:rPr lang="en-US" altLang="zh-CN" i="1"/>
              <a:t>(NASA)</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B2A54AB-9B58-49C7-975D-002E020B3DC0}"/>
              </a:ext>
            </a:extLst>
          </p:cNvPr>
          <p:cNvSpPr>
            <a:spLocks noGrp="1" noChangeArrowheads="1"/>
          </p:cNvSpPr>
          <p:nvPr>
            <p:ph type="sldNum" sz="quarter" idx="5"/>
          </p:nvPr>
        </p:nvSpPr>
        <p:spPr>
          <a:ln/>
        </p:spPr>
        <p:txBody>
          <a:bodyPr/>
          <a:lstStyle/>
          <a:p>
            <a:fld id="{86864C75-2FA2-4FD3-BC81-8A2AD8B3C1B3}" type="slidenum">
              <a:rPr lang="en-US" altLang="zh-CN"/>
              <a:pPr/>
              <a:t>22</a:t>
            </a:fld>
            <a:endParaRPr lang="en-US" altLang="zh-CN"/>
          </a:p>
        </p:txBody>
      </p:sp>
      <p:sp>
        <p:nvSpPr>
          <p:cNvPr id="28674" name="Rectangle 2">
            <a:extLst>
              <a:ext uri="{FF2B5EF4-FFF2-40B4-BE49-F238E27FC236}">
                <a16:creationId xmlns:a16="http://schemas.microsoft.com/office/drawing/2014/main" id="{5BDB9537-0297-4674-8566-0D9372796F35}"/>
              </a:ext>
            </a:extLst>
          </p:cNvPr>
          <p:cNvSpPr>
            <a:spLocks noRot="1" noChangeArrowheads="1" noTextEdit="1"/>
          </p:cNvSpPr>
          <p:nvPr>
            <p:ph type="sldImg"/>
          </p:nvPr>
        </p:nvSpPr>
        <p:spPr>
          <a:ln/>
        </p:spPr>
      </p:sp>
      <p:sp>
        <p:nvSpPr>
          <p:cNvPr id="28675" name="Rectangle 3">
            <a:extLst>
              <a:ext uri="{FF2B5EF4-FFF2-40B4-BE49-F238E27FC236}">
                <a16:creationId xmlns:a16="http://schemas.microsoft.com/office/drawing/2014/main" id="{CC0B5C1F-FF38-4573-9C80-DB35C4A41FD6}"/>
              </a:ext>
            </a:extLst>
          </p:cNvPr>
          <p:cNvSpPr>
            <a:spLocks noGrp="1" noChangeArrowheads="1"/>
          </p:cNvSpPr>
          <p:nvPr>
            <p:ph type="body" idx="1"/>
          </p:nvPr>
        </p:nvSpPr>
        <p:spPr/>
        <p:txBody>
          <a:bodyPr/>
          <a:lstStyle/>
          <a:p>
            <a:r>
              <a:rPr lang="en-US" altLang="zh-CN" i="1"/>
              <a:t>Hubble</a:t>
            </a:r>
            <a:r>
              <a:rPr lang="en-US" altLang="zh-CN"/>
              <a:t> </a:t>
            </a:r>
            <a:r>
              <a:rPr lang="en-US" altLang="zh-CN" i="1"/>
              <a:t>classified</a:t>
            </a:r>
            <a:r>
              <a:rPr lang="en-US" altLang="zh-CN"/>
              <a:t> </a:t>
            </a:r>
            <a:r>
              <a:rPr lang="en-US" altLang="zh-CN" i="1"/>
              <a:t>elliptical</a:t>
            </a:r>
            <a:r>
              <a:rPr lang="en-US" altLang="zh-CN"/>
              <a:t> </a:t>
            </a:r>
            <a:r>
              <a:rPr lang="en-US" altLang="zh-CN" i="1"/>
              <a:t>galaxies</a:t>
            </a:r>
            <a:r>
              <a:rPr lang="en-US" altLang="zh-CN"/>
              <a:t> </a:t>
            </a:r>
            <a:r>
              <a:rPr lang="en-US" altLang="zh-CN" i="1"/>
              <a:t>according to</a:t>
            </a:r>
            <a:r>
              <a:rPr lang="en-US" altLang="zh-CN"/>
              <a:t> </a:t>
            </a:r>
            <a:r>
              <a:rPr lang="en-US" altLang="zh-CN" i="1"/>
              <a:t>how</a:t>
            </a:r>
            <a:r>
              <a:rPr lang="en-US" altLang="zh-CN"/>
              <a:t> </a:t>
            </a:r>
            <a:r>
              <a:rPr lang="en-US" altLang="zh-CN" i="1"/>
              <a:t>round</a:t>
            </a:r>
            <a:r>
              <a:rPr lang="en-US" altLang="zh-CN"/>
              <a:t> </a:t>
            </a:r>
            <a:r>
              <a:rPr lang="en-US" altLang="zh-CN" i="1"/>
              <a:t>or</a:t>
            </a:r>
            <a:r>
              <a:rPr lang="en-US" altLang="zh-CN"/>
              <a:t> </a:t>
            </a:r>
            <a:r>
              <a:rPr lang="en-US" altLang="zh-CN" i="1"/>
              <a:t>flattened</a:t>
            </a:r>
            <a:r>
              <a:rPr lang="en-US" altLang="zh-CN"/>
              <a:t> </a:t>
            </a:r>
            <a:r>
              <a:rPr lang="en-US" altLang="zh-CN" i="1"/>
              <a:t>they</a:t>
            </a:r>
            <a:r>
              <a:rPr lang="en-US" altLang="zh-CN"/>
              <a:t> </a:t>
            </a:r>
            <a:r>
              <a:rPr lang="en-US" altLang="zh-CN" i="1"/>
              <a:t>look.</a:t>
            </a:r>
            <a:r>
              <a:rPr lang="en-US" altLang="zh-CN"/>
              <a:t> </a:t>
            </a:r>
            <a:r>
              <a:rPr lang="en-US" altLang="zh-CN" i="1"/>
              <a:t>An</a:t>
            </a:r>
            <a:r>
              <a:rPr lang="en-US" altLang="zh-CN"/>
              <a:t> </a:t>
            </a:r>
            <a:r>
              <a:rPr lang="en-US" altLang="zh-CN" i="1"/>
              <a:t>EO galaxy</a:t>
            </a:r>
            <a:r>
              <a:rPr lang="en-US" altLang="zh-CN"/>
              <a:t> </a:t>
            </a:r>
            <a:r>
              <a:rPr lang="en-US" altLang="zh-CN" i="1"/>
              <a:t>is</a:t>
            </a:r>
            <a:r>
              <a:rPr lang="en-US" altLang="zh-CN"/>
              <a:t> </a:t>
            </a:r>
            <a:r>
              <a:rPr lang="en-US" altLang="zh-CN" i="1"/>
              <a:t>round;</a:t>
            </a:r>
            <a:r>
              <a:rPr lang="en-US" altLang="zh-CN"/>
              <a:t> </a:t>
            </a:r>
            <a:r>
              <a:rPr lang="en-US" altLang="zh-CN" i="1"/>
              <a:t>the</a:t>
            </a:r>
            <a:r>
              <a:rPr lang="en-US" altLang="zh-CN"/>
              <a:t> </a:t>
            </a:r>
            <a:r>
              <a:rPr lang="en-US" altLang="zh-CN" i="1"/>
              <a:t>flattest</a:t>
            </a:r>
            <a:r>
              <a:rPr lang="en-US" altLang="zh-CN"/>
              <a:t> </a:t>
            </a:r>
            <a:r>
              <a:rPr lang="en-US" altLang="zh-CN" i="1"/>
              <a:t>elliptical</a:t>
            </a:r>
            <a:r>
              <a:rPr lang="en-US" altLang="zh-CN"/>
              <a:t> </a:t>
            </a:r>
            <a:r>
              <a:rPr lang="en-US" altLang="zh-CN" i="1"/>
              <a:t>galaxies are</a:t>
            </a:r>
            <a:r>
              <a:rPr lang="en-US" altLang="zh-CN"/>
              <a:t> </a:t>
            </a:r>
            <a:r>
              <a:rPr lang="en-US" altLang="zh-CN" i="1"/>
              <a:t>E7s.</a:t>
            </a:r>
            <a:r>
              <a:rPr lang="en-US" altLang="zh-CN"/>
              <a:t> </a:t>
            </a:r>
            <a:r>
              <a:rPr lang="en-US" altLang="zh-CN" i="1"/>
              <a:t>Three</a:t>
            </a:r>
            <a:r>
              <a:rPr lang="en-US" altLang="zh-CN"/>
              <a:t> </a:t>
            </a:r>
            <a:r>
              <a:rPr lang="en-US" altLang="zh-CN" i="1"/>
              <a:t>examples</a:t>
            </a:r>
            <a:r>
              <a:rPr lang="en-US" altLang="zh-CN"/>
              <a:t> </a:t>
            </a:r>
            <a:r>
              <a:rPr lang="en-US" altLang="zh-CN" i="1"/>
              <a:t>are</a:t>
            </a:r>
            <a:r>
              <a:rPr lang="en-US" altLang="zh-CN"/>
              <a:t> </a:t>
            </a:r>
            <a:r>
              <a:rPr lang="en-US" altLang="zh-CN" i="1"/>
              <a:t>shown</a:t>
            </a:r>
            <a:r>
              <a:rPr lang="en-US" altLang="zh-CN"/>
              <a:t> </a:t>
            </a:r>
            <a:r>
              <a:rPr lang="en-US" altLang="zh-CN" i="1"/>
              <a:t>here. (Yerkes</a:t>
            </a:r>
            <a:r>
              <a:rPr lang="en-US" altLang="zh-CN"/>
              <a:t> </a:t>
            </a:r>
            <a:r>
              <a:rPr lang="en-US" altLang="zh-CN" i="1"/>
              <a:t>Observatory)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0FFEAA1-5FBE-4613-BB55-7D992F9F6935}"/>
              </a:ext>
            </a:extLst>
          </p:cNvPr>
          <p:cNvSpPr>
            <a:spLocks noGrp="1" noChangeArrowheads="1"/>
          </p:cNvSpPr>
          <p:nvPr>
            <p:ph type="sldNum" sz="quarter" idx="5"/>
          </p:nvPr>
        </p:nvSpPr>
        <p:spPr>
          <a:ln/>
        </p:spPr>
        <p:txBody>
          <a:bodyPr/>
          <a:lstStyle/>
          <a:p>
            <a:fld id="{1944EB90-FDD9-4B8F-85B1-ED0E575894AC}" type="slidenum">
              <a:rPr lang="en-US" altLang="zh-CN"/>
              <a:pPr/>
              <a:t>23</a:t>
            </a:fld>
            <a:endParaRPr lang="en-US" altLang="zh-CN"/>
          </a:p>
        </p:txBody>
      </p:sp>
      <p:sp>
        <p:nvSpPr>
          <p:cNvPr id="30722" name="Rectangle 2">
            <a:extLst>
              <a:ext uri="{FF2B5EF4-FFF2-40B4-BE49-F238E27FC236}">
                <a16:creationId xmlns:a16="http://schemas.microsoft.com/office/drawing/2014/main" id="{046363AC-1C2E-46D8-9DEB-09A78802C3D2}"/>
              </a:ext>
            </a:extLst>
          </p:cNvPr>
          <p:cNvSpPr>
            <a:spLocks noRot="1" noChangeArrowheads="1" noTextEdit="1"/>
          </p:cNvSpPr>
          <p:nvPr>
            <p:ph type="sldImg"/>
          </p:nvPr>
        </p:nvSpPr>
        <p:spPr>
          <a:ln/>
        </p:spPr>
      </p:sp>
      <p:sp>
        <p:nvSpPr>
          <p:cNvPr id="30723" name="Rectangle 3">
            <a:extLst>
              <a:ext uri="{FF2B5EF4-FFF2-40B4-BE49-F238E27FC236}">
                <a16:creationId xmlns:a16="http://schemas.microsoft.com/office/drawing/2014/main" id="{A7C42A0C-9ED1-4DD8-8476-5AB86F783555}"/>
              </a:ext>
            </a:extLst>
          </p:cNvPr>
          <p:cNvSpPr>
            <a:spLocks noGrp="1" noChangeArrowheads="1"/>
          </p:cNvSpPr>
          <p:nvPr>
            <p:ph type="body" idx="1"/>
          </p:nvPr>
        </p:nvSpPr>
        <p:spPr/>
        <p:txBody>
          <a:bodyPr/>
          <a:lstStyle/>
          <a:p>
            <a:r>
              <a:rPr lang="en-US" altLang="zh-CN"/>
              <a:t> </a:t>
            </a:r>
            <a:endParaRPr lang="en-US" altLang="zh-CN" i="1"/>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F731611-63ED-4FD2-AA56-81A6FE5CA2B9}"/>
              </a:ext>
            </a:extLst>
          </p:cNvPr>
          <p:cNvSpPr>
            <a:spLocks noGrp="1" noChangeArrowheads="1"/>
          </p:cNvSpPr>
          <p:nvPr>
            <p:ph type="sldNum" sz="quarter" idx="5"/>
          </p:nvPr>
        </p:nvSpPr>
        <p:spPr>
          <a:ln/>
        </p:spPr>
        <p:txBody>
          <a:bodyPr/>
          <a:lstStyle/>
          <a:p>
            <a:fld id="{9D96DB73-F6B8-40F8-ACF5-023898DB0DD3}" type="slidenum">
              <a:rPr lang="en-US" altLang="zh-CN"/>
              <a:pPr/>
              <a:t>25</a:t>
            </a:fld>
            <a:endParaRPr lang="en-US" altLang="zh-CN"/>
          </a:p>
        </p:txBody>
      </p:sp>
      <p:sp>
        <p:nvSpPr>
          <p:cNvPr id="47106" name="Rectangle 2">
            <a:extLst>
              <a:ext uri="{FF2B5EF4-FFF2-40B4-BE49-F238E27FC236}">
                <a16:creationId xmlns:a16="http://schemas.microsoft.com/office/drawing/2014/main" id="{A86B2B52-0003-4EA7-B18E-D8F22D239B46}"/>
              </a:ext>
            </a:extLst>
          </p:cNvPr>
          <p:cNvSpPr>
            <a:spLocks noRot="1" noChangeArrowheads="1" noTextEdit="1"/>
          </p:cNvSpPr>
          <p:nvPr>
            <p:ph type="sldImg"/>
          </p:nvPr>
        </p:nvSpPr>
        <p:spPr>
          <a:ln/>
        </p:spPr>
      </p:sp>
      <p:sp>
        <p:nvSpPr>
          <p:cNvPr id="47107" name="Rectangle 3">
            <a:extLst>
              <a:ext uri="{FF2B5EF4-FFF2-40B4-BE49-F238E27FC236}">
                <a16:creationId xmlns:a16="http://schemas.microsoft.com/office/drawing/2014/main" id="{AB19CA81-6CE9-4AF9-A7AF-06704793C853}"/>
              </a:ext>
            </a:extLst>
          </p:cNvPr>
          <p:cNvSpPr>
            <a:spLocks noGrp="1" noChangeArrowheads="1"/>
          </p:cNvSpPr>
          <p:nvPr>
            <p:ph type="body" idx="1"/>
          </p:nvPr>
        </p:nvSpPr>
        <p:spPr/>
        <p:txBody>
          <a:bodyPr/>
          <a:lstStyle/>
          <a:p>
            <a:r>
              <a:rPr lang="en-US" altLang="zh-CN" b="1" i="1"/>
              <a:t>[right]</a:t>
            </a:r>
            <a:r>
              <a:rPr lang="en-US" altLang="zh-CN"/>
              <a:t>  </a:t>
            </a:r>
            <a:r>
              <a:rPr lang="en-US" altLang="zh-CN" b="1" i="1"/>
              <a:t>An</a:t>
            </a:r>
            <a:r>
              <a:rPr lang="en-US" altLang="zh-CN"/>
              <a:t> </a:t>
            </a:r>
            <a:r>
              <a:rPr lang="en-US" altLang="zh-CN" b="1" i="1"/>
              <a:t>X-ray</a:t>
            </a:r>
            <a:r>
              <a:rPr lang="en-US" altLang="zh-CN"/>
              <a:t> </a:t>
            </a:r>
            <a:r>
              <a:rPr lang="en-US" altLang="zh-CN" b="1" i="1"/>
              <a:t>image</a:t>
            </a:r>
            <a:r>
              <a:rPr lang="en-US" altLang="zh-CN"/>
              <a:t> </a:t>
            </a:r>
            <a:r>
              <a:rPr lang="en-US" altLang="zh-CN" b="1" i="1"/>
              <a:t>of NGC</a:t>
            </a:r>
            <a:r>
              <a:rPr lang="en-US" altLang="zh-CN"/>
              <a:t> </a:t>
            </a:r>
            <a:r>
              <a:rPr lang="en-US" altLang="zh-CN" b="1" i="1"/>
              <a:t>5128</a:t>
            </a:r>
            <a:r>
              <a:rPr lang="en-US" altLang="zh-CN"/>
              <a:t> </a:t>
            </a:r>
            <a:r>
              <a:rPr lang="en-US" altLang="zh-CN" i="1"/>
              <a:t>This</a:t>
            </a:r>
            <a:r>
              <a:rPr lang="en-US" altLang="zh-CN"/>
              <a:t> </a:t>
            </a:r>
            <a:r>
              <a:rPr lang="en-US" altLang="zh-CN" i="1"/>
              <a:t>X-ray</a:t>
            </a:r>
            <a:r>
              <a:rPr lang="en-US" altLang="zh-CN"/>
              <a:t> </a:t>
            </a:r>
            <a:r>
              <a:rPr lang="en-US" altLang="zh-CN" i="1"/>
              <a:t>picture</a:t>
            </a:r>
            <a:r>
              <a:rPr lang="en-US" altLang="zh-CN"/>
              <a:t> </a:t>
            </a:r>
            <a:r>
              <a:rPr lang="en-US" altLang="zh-CN" i="1"/>
              <a:t>from</a:t>
            </a:r>
            <a:r>
              <a:rPr lang="en-US" altLang="zh-CN"/>
              <a:t> </a:t>
            </a:r>
            <a:r>
              <a:rPr lang="en-US" altLang="zh-CN" i="1"/>
              <a:t>the</a:t>
            </a:r>
            <a:r>
              <a:rPr lang="en-US" altLang="zh-CN"/>
              <a:t> </a:t>
            </a:r>
            <a:r>
              <a:rPr lang="en-US" altLang="zh-CN" i="1"/>
              <a:t>Einstein</a:t>
            </a:r>
            <a:r>
              <a:rPr lang="en-US" altLang="zh-CN"/>
              <a:t> </a:t>
            </a:r>
            <a:r>
              <a:rPr lang="en-US" altLang="zh-CN" i="1"/>
              <a:t>Observatory</a:t>
            </a:r>
            <a:r>
              <a:rPr lang="en-US" altLang="zh-CN"/>
              <a:t> </a:t>
            </a:r>
            <a:r>
              <a:rPr lang="en-US" altLang="zh-CN" i="1"/>
              <a:t>shows</a:t>
            </a:r>
            <a:r>
              <a:rPr lang="en-US" altLang="zh-CN"/>
              <a:t> </a:t>
            </a:r>
            <a:r>
              <a:rPr lang="en-US" altLang="zh-CN" i="1"/>
              <a:t>that</a:t>
            </a:r>
            <a:r>
              <a:rPr lang="en-US" altLang="zh-CN"/>
              <a:t> </a:t>
            </a:r>
            <a:r>
              <a:rPr lang="en-US" altLang="zh-CN" i="1"/>
              <a:t>NGC</a:t>
            </a:r>
            <a:r>
              <a:rPr lang="en-US" altLang="zh-CN"/>
              <a:t> </a:t>
            </a:r>
            <a:r>
              <a:rPr lang="en-US" altLang="zh-CN" i="1"/>
              <a:t>5128</a:t>
            </a:r>
            <a:r>
              <a:rPr lang="en-US" altLang="zh-CN"/>
              <a:t> </a:t>
            </a:r>
            <a:r>
              <a:rPr lang="en-US" altLang="zh-CN" i="1"/>
              <a:t>has</a:t>
            </a:r>
            <a:r>
              <a:rPr lang="en-US" altLang="zh-CN"/>
              <a:t> </a:t>
            </a:r>
            <a:r>
              <a:rPr lang="en-US" altLang="zh-CN" i="1"/>
              <a:t>a bright</a:t>
            </a:r>
            <a:r>
              <a:rPr lang="en-US" altLang="zh-CN"/>
              <a:t> </a:t>
            </a:r>
            <a:r>
              <a:rPr lang="en-US" altLang="zh-CN" i="1"/>
              <a:t>X-ray</a:t>
            </a:r>
            <a:r>
              <a:rPr lang="en-US" altLang="zh-CN"/>
              <a:t> </a:t>
            </a:r>
            <a:r>
              <a:rPr lang="en-US" altLang="zh-CN" i="1"/>
              <a:t>nucleus.</a:t>
            </a:r>
            <a:r>
              <a:rPr lang="en-US" altLang="zh-CN"/>
              <a:t> </a:t>
            </a:r>
            <a:r>
              <a:rPr lang="en-US" altLang="zh-CN" i="1"/>
              <a:t>An</a:t>
            </a:r>
            <a:r>
              <a:rPr lang="en-US" altLang="zh-CN"/>
              <a:t> </a:t>
            </a:r>
            <a:r>
              <a:rPr lang="en-US" altLang="zh-CN" i="1"/>
              <a:t>X-ray</a:t>
            </a:r>
            <a:r>
              <a:rPr lang="en-US" altLang="zh-CN"/>
              <a:t> </a:t>
            </a:r>
            <a:r>
              <a:rPr lang="en-US" altLang="zh-CN" i="1"/>
              <a:t>jet</a:t>
            </a:r>
            <a:r>
              <a:rPr lang="en-US" altLang="zh-CN"/>
              <a:t> </a:t>
            </a:r>
            <a:r>
              <a:rPr lang="en-US" altLang="zh-CN" i="1"/>
              <a:t>protrudes from</a:t>
            </a:r>
            <a:r>
              <a:rPr lang="en-US" altLang="zh-CN"/>
              <a:t> </a:t>
            </a:r>
            <a:r>
              <a:rPr lang="en-US" altLang="zh-CN" i="1"/>
              <a:t>the</a:t>
            </a:r>
            <a:r>
              <a:rPr lang="en-US" altLang="zh-CN"/>
              <a:t> </a:t>
            </a:r>
            <a:r>
              <a:rPr lang="en-US" altLang="zh-CN" i="1"/>
              <a:t>galaxy's</a:t>
            </a:r>
            <a:r>
              <a:rPr lang="en-US" altLang="zh-CN"/>
              <a:t> </a:t>
            </a:r>
            <a:r>
              <a:rPr lang="en-US" altLang="zh-CN" i="1"/>
              <a:t>nucleus</a:t>
            </a:r>
            <a:r>
              <a:rPr lang="en-US" altLang="zh-CN"/>
              <a:t> </a:t>
            </a:r>
            <a:r>
              <a:rPr lang="en-US" altLang="zh-CN" i="1"/>
              <a:t>along</a:t>
            </a:r>
            <a:r>
              <a:rPr lang="en-US" altLang="zh-CN"/>
              <a:t> </a:t>
            </a:r>
            <a:r>
              <a:rPr lang="en-US" altLang="zh-CN" i="1"/>
              <a:t>a</a:t>
            </a:r>
            <a:r>
              <a:rPr lang="en-US" altLang="zh-CN"/>
              <a:t> </a:t>
            </a:r>
            <a:r>
              <a:rPr lang="en-US" altLang="zh-CN" i="1"/>
              <a:t>direction perpendicular</a:t>
            </a:r>
            <a:r>
              <a:rPr lang="en-US" altLang="zh-CN"/>
              <a:t> </a:t>
            </a:r>
            <a:r>
              <a:rPr lang="en-US" altLang="zh-CN" i="1"/>
              <a:t>to</a:t>
            </a:r>
            <a:r>
              <a:rPr lang="en-US" altLang="zh-CN"/>
              <a:t> </a:t>
            </a:r>
            <a:r>
              <a:rPr lang="en-US" altLang="zh-CN" i="1"/>
              <a:t>the</a:t>
            </a:r>
            <a:r>
              <a:rPr lang="en-US" altLang="zh-CN"/>
              <a:t> </a:t>
            </a:r>
            <a:r>
              <a:rPr lang="en-US" altLang="zh-CN" i="1"/>
              <a:t>galaxy's</a:t>
            </a:r>
            <a:r>
              <a:rPr lang="en-US" altLang="zh-CN"/>
              <a:t> </a:t>
            </a:r>
            <a:r>
              <a:rPr lang="en-US" altLang="zh-CN" i="1"/>
              <a:t>dust</a:t>
            </a:r>
            <a:r>
              <a:rPr lang="en-US" altLang="zh-CN"/>
              <a:t> </a:t>
            </a:r>
            <a:r>
              <a:rPr lang="en-US" altLang="zh-CN" i="1"/>
              <a:t>lane</a:t>
            </a:r>
            <a:r>
              <a:rPr lang="en-US" altLang="zh-CN"/>
              <a:t> </a:t>
            </a:r>
            <a:r>
              <a:rPr lang="en-US" altLang="zh-CN" i="1"/>
              <a:t>seen in</a:t>
            </a:r>
            <a:r>
              <a:rPr lang="en-US" altLang="zh-CN"/>
              <a:t> </a:t>
            </a:r>
            <a:r>
              <a:rPr lang="en-US" altLang="zh-CN" i="1"/>
              <a:t>Figure</a:t>
            </a:r>
            <a:r>
              <a:rPr lang="en-US" altLang="zh-CN"/>
              <a:t> </a:t>
            </a:r>
            <a:r>
              <a:rPr lang="en-US" altLang="zh-CN" i="1"/>
              <a:t>18-10.</a:t>
            </a:r>
            <a:r>
              <a:rPr lang="en-US" altLang="zh-CN"/>
              <a:t> </a:t>
            </a:r>
            <a:r>
              <a:rPr lang="en-US" altLang="zh-CN" i="1"/>
              <a:t>Diffuse</a:t>
            </a:r>
            <a:r>
              <a:rPr lang="en-US" altLang="zh-CN"/>
              <a:t> </a:t>
            </a:r>
            <a:r>
              <a:rPr lang="en-US" altLang="zh-CN" i="1"/>
              <a:t>X-ray</a:t>
            </a:r>
            <a:r>
              <a:rPr lang="en-US" altLang="zh-CN"/>
              <a:t> </a:t>
            </a:r>
            <a:r>
              <a:rPr lang="en-US" altLang="zh-CN" i="1"/>
              <a:t>emission comes</a:t>
            </a:r>
            <a:r>
              <a:rPr lang="en-US" altLang="zh-CN"/>
              <a:t> </a:t>
            </a:r>
            <a:r>
              <a:rPr lang="en-US" altLang="zh-CN" i="1"/>
              <a:t>from</a:t>
            </a:r>
            <a:r>
              <a:rPr lang="en-US" altLang="zh-CN"/>
              <a:t> </a:t>
            </a:r>
            <a:r>
              <a:rPr lang="en-US" altLang="zh-CN" i="1"/>
              <a:t>regions</a:t>
            </a:r>
            <a:r>
              <a:rPr lang="en-US" altLang="zh-CN"/>
              <a:t> </a:t>
            </a:r>
            <a:r>
              <a:rPr lang="en-US" altLang="zh-CN" i="1"/>
              <a:t>surrounding</a:t>
            </a:r>
            <a:r>
              <a:rPr lang="en-US" altLang="zh-CN"/>
              <a:t> </a:t>
            </a:r>
            <a:r>
              <a:rPr lang="en-US" altLang="zh-CN" i="1"/>
              <a:t>the galaxy's</a:t>
            </a:r>
            <a:r>
              <a:rPr lang="en-US" altLang="zh-CN"/>
              <a:t> </a:t>
            </a:r>
            <a:r>
              <a:rPr lang="en-US" altLang="zh-CN" i="1"/>
              <a:t>center.</a:t>
            </a:r>
            <a:r>
              <a:rPr lang="en-US" altLang="zh-CN"/>
              <a:t> </a:t>
            </a:r>
            <a:r>
              <a:rPr lang="en-US" altLang="zh-CN" i="1"/>
              <a:t>(Harvard—Smithsonian Center</a:t>
            </a:r>
            <a:r>
              <a:rPr lang="en-US" altLang="zh-CN"/>
              <a:t> </a:t>
            </a:r>
            <a:r>
              <a:rPr lang="en-US" altLang="zh-CN" i="1"/>
              <a:t>for</a:t>
            </a:r>
            <a:r>
              <a:rPr lang="en-US" altLang="zh-CN"/>
              <a:t> </a:t>
            </a:r>
            <a:r>
              <a:rPr lang="en-US" altLang="zh-CN" i="1"/>
              <a:t>Astrophysics)</a:t>
            </a:r>
          </a:p>
          <a:p>
            <a:r>
              <a:rPr lang="en-US" altLang="zh-CN" b="1" i="1"/>
              <a:t>[right]</a:t>
            </a:r>
            <a:r>
              <a:rPr lang="en-US" altLang="zh-CN" i="1"/>
              <a:t>  </a:t>
            </a:r>
            <a:r>
              <a:rPr lang="en-US" altLang="zh-CN" b="1" i="1"/>
              <a:t>An</a:t>
            </a:r>
            <a:r>
              <a:rPr lang="en-US" altLang="zh-CN" i="1"/>
              <a:t> </a:t>
            </a:r>
            <a:r>
              <a:rPr lang="en-US" altLang="zh-CN" b="1" i="1"/>
              <a:t>X-ray</a:t>
            </a:r>
            <a:r>
              <a:rPr lang="en-US" altLang="zh-CN" i="1"/>
              <a:t> </a:t>
            </a:r>
            <a:r>
              <a:rPr lang="en-US" altLang="zh-CN" b="1" i="1"/>
              <a:t>image</a:t>
            </a:r>
            <a:r>
              <a:rPr lang="en-US" altLang="zh-CN" i="1"/>
              <a:t> </a:t>
            </a:r>
            <a:r>
              <a:rPr lang="en-US" altLang="zh-CN" b="1" i="1"/>
              <a:t>of NGC</a:t>
            </a:r>
            <a:r>
              <a:rPr lang="en-US" altLang="zh-CN" i="1"/>
              <a:t> </a:t>
            </a:r>
            <a:r>
              <a:rPr lang="en-US" altLang="zh-CN" b="1" i="1"/>
              <a:t>5128</a:t>
            </a:r>
            <a:r>
              <a:rPr lang="en-US" altLang="zh-CN" i="1"/>
              <a:t> This X-ray picture from the Einstein Observatory shows that NGC 5128 has a bright X-ray nucleus. An X-ray jet protrudes from the galaxy's nucleus along a direction perpendicular to the galaxy's dust lane seen in Figure 18-10. Diffuse X-ray emission comes from regions surrounding the galaxy's center. (Harvard—Smithsonian Center for Astrophysics)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A92A1F0-BEE2-428C-B0E5-F4445D59014C}"/>
              </a:ext>
            </a:extLst>
          </p:cNvPr>
          <p:cNvSpPr>
            <a:spLocks noGrp="1" noChangeArrowheads="1"/>
          </p:cNvSpPr>
          <p:nvPr>
            <p:ph type="sldNum" sz="quarter" idx="5"/>
          </p:nvPr>
        </p:nvSpPr>
        <p:spPr>
          <a:ln/>
        </p:spPr>
        <p:txBody>
          <a:bodyPr/>
          <a:lstStyle/>
          <a:p>
            <a:fld id="{3AFC2613-A3BB-42D8-AEAF-49D1876328C4}" type="slidenum">
              <a:rPr lang="en-US" altLang="zh-CN"/>
              <a:pPr/>
              <a:t>29</a:t>
            </a:fld>
            <a:endParaRPr lang="en-US" altLang="zh-CN"/>
          </a:p>
        </p:txBody>
      </p:sp>
      <p:sp>
        <p:nvSpPr>
          <p:cNvPr id="43010" name="Rectangle 2">
            <a:extLst>
              <a:ext uri="{FF2B5EF4-FFF2-40B4-BE49-F238E27FC236}">
                <a16:creationId xmlns:a16="http://schemas.microsoft.com/office/drawing/2014/main" id="{BD8AED51-0A79-4358-A825-27AC0C753FBF}"/>
              </a:ext>
            </a:extLst>
          </p:cNvPr>
          <p:cNvSpPr>
            <a:spLocks noRot="1" noChangeArrowheads="1" noTextEdit="1"/>
          </p:cNvSpPr>
          <p:nvPr>
            <p:ph type="sldImg"/>
          </p:nvPr>
        </p:nvSpPr>
        <p:spPr>
          <a:ln/>
        </p:spPr>
      </p:sp>
      <p:sp>
        <p:nvSpPr>
          <p:cNvPr id="43011" name="Rectangle 3">
            <a:extLst>
              <a:ext uri="{FF2B5EF4-FFF2-40B4-BE49-F238E27FC236}">
                <a16:creationId xmlns:a16="http://schemas.microsoft.com/office/drawing/2014/main" id="{75584688-B0A9-4A19-9D9C-3919420A25A1}"/>
              </a:ext>
            </a:extLst>
          </p:cNvPr>
          <p:cNvSpPr>
            <a:spLocks noGrp="1" noChangeArrowheads="1"/>
          </p:cNvSpPr>
          <p:nvPr>
            <p:ph type="body" idx="1"/>
          </p:nvPr>
        </p:nvSpPr>
        <p:spPr/>
        <p:txBody>
          <a:bodyPr/>
          <a:lstStyle/>
          <a:p>
            <a:r>
              <a:rPr lang="en-US" altLang="zh-CN" i="1"/>
              <a:t>This</a:t>
            </a:r>
            <a:r>
              <a:rPr lang="en-US" altLang="zh-CN"/>
              <a:t> </a:t>
            </a:r>
            <a:r>
              <a:rPr lang="en-US" altLang="zh-CN" i="1"/>
              <a:t>Seyfert</a:t>
            </a:r>
            <a:r>
              <a:rPr lang="en-US" altLang="zh-CN"/>
              <a:t> </a:t>
            </a:r>
            <a:r>
              <a:rPr lang="en-US" altLang="zh-CN" i="1"/>
              <a:t>galaxy,</a:t>
            </a:r>
            <a:r>
              <a:rPr lang="en-US" altLang="zh-CN"/>
              <a:t> </a:t>
            </a:r>
            <a:r>
              <a:rPr lang="en-US" altLang="zh-CN" i="1"/>
              <a:t>located</a:t>
            </a:r>
            <a:r>
              <a:rPr lang="en-US" altLang="zh-CN"/>
              <a:t> </a:t>
            </a:r>
            <a:r>
              <a:rPr lang="en-US" altLang="zh-CN" i="1"/>
              <a:t>in</a:t>
            </a:r>
            <a:r>
              <a:rPr lang="en-US" altLang="zh-CN"/>
              <a:t> </a:t>
            </a:r>
            <a:r>
              <a:rPr lang="en-US" altLang="zh-CN" i="1"/>
              <a:t>the</a:t>
            </a:r>
            <a:r>
              <a:rPr lang="en-US" altLang="zh-CN"/>
              <a:t> </a:t>
            </a:r>
            <a:r>
              <a:rPr lang="en-US" altLang="zh-CN" i="1"/>
              <a:t>Perseus</a:t>
            </a:r>
            <a:r>
              <a:rPr lang="en-US" altLang="zh-CN"/>
              <a:t> </a:t>
            </a:r>
            <a:r>
              <a:rPr lang="en-US" altLang="zh-CN" i="1"/>
              <a:t>cluster,</a:t>
            </a:r>
            <a:r>
              <a:rPr lang="en-US" altLang="zh-CN"/>
              <a:t> </a:t>
            </a:r>
            <a:r>
              <a:rPr lang="en-US" altLang="zh-CN" i="1"/>
              <a:t>is</a:t>
            </a:r>
            <a:r>
              <a:rPr lang="en-US" altLang="zh-CN"/>
              <a:t> </a:t>
            </a:r>
            <a:r>
              <a:rPr lang="en-US" altLang="zh-CN" i="1"/>
              <a:t>a</a:t>
            </a:r>
            <a:r>
              <a:rPr lang="en-US" altLang="zh-CN"/>
              <a:t> </a:t>
            </a:r>
            <a:r>
              <a:rPr lang="en-US" altLang="zh-CN" i="1"/>
              <a:t>strong source</a:t>
            </a:r>
            <a:r>
              <a:rPr lang="en-US" altLang="zh-CN"/>
              <a:t> </a:t>
            </a:r>
            <a:r>
              <a:rPr lang="en-US" altLang="zh-CN" i="1"/>
              <a:t>of X</a:t>
            </a:r>
            <a:r>
              <a:rPr lang="en-US" altLang="zh-CN"/>
              <a:t> </a:t>
            </a:r>
            <a:r>
              <a:rPr lang="en-US" altLang="zh-CN" i="1"/>
              <a:t>rays</a:t>
            </a:r>
            <a:r>
              <a:rPr lang="en-US" altLang="zh-CN"/>
              <a:t> </a:t>
            </a:r>
            <a:r>
              <a:rPr lang="en-US" altLang="zh-CN" i="1"/>
              <a:t>and</a:t>
            </a:r>
            <a:r>
              <a:rPr lang="en-US" altLang="zh-CN"/>
              <a:t> </a:t>
            </a:r>
            <a:r>
              <a:rPr lang="en-US" altLang="zh-CN" i="1"/>
              <a:t>radio</a:t>
            </a:r>
            <a:r>
              <a:rPr lang="en-US" altLang="zh-CN"/>
              <a:t> </a:t>
            </a:r>
            <a:r>
              <a:rPr lang="en-US" altLang="zh-CN" i="1"/>
              <a:t>radiation.</a:t>
            </a:r>
            <a:r>
              <a:rPr lang="en-US" altLang="zh-CN"/>
              <a:t> </a:t>
            </a:r>
            <a:r>
              <a:rPr lang="en-US" altLang="zh-CN" i="1"/>
              <a:t>According</a:t>
            </a:r>
            <a:r>
              <a:rPr lang="en-US" altLang="zh-CN"/>
              <a:t> </a:t>
            </a:r>
            <a:r>
              <a:rPr lang="en-US" altLang="zh-CN" i="1"/>
              <a:t>to</a:t>
            </a:r>
            <a:r>
              <a:rPr lang="en-US" altLang="zh-CN"/>
              <a:t> </a:t>
            </a:r>
            <a:r>
              <a:rPr lang="en-US" altLang="zh-CN" i="1"/>
              <a:t>the</a:t>
            </a:r>
            <a:r>
              <a:rPr lang="en-US" altLang="zh-CN"/>
              <a:t> </a:t>
            </a:r>
            <a:r>
              <a:rPr lang="en-US" altLang="zh-CN" i="1"/>
              <a:t>Hubble</a:t>
            </a:r>
            <a:r>
              <a:rPr lang="en-US" altLang="zh-CN"/>
              <a:t> </a:t>
            </a:r>
            <a:r>
              <a:rPr lang="en-US" altLang="zh-CN" i="1"/>
              <a:t>law,</a:t>
            </a:r>
            <a:r>
              <a:rPr lang="en-US" altLang="zh-CN"/>
              <a:t> </a:t>
            </a:r>
            <a:r>
              <a:rPr lang="en-US" altLang="zh-CN" i="1"/>
              <a:t>the</a:t>
            </a:r>
            <a:r>
              <a:rPr lang="en-US" altLang="zh-CN"/>
              <a:t> </a:t>
            </a:r>
            <a:r>
              <a:rPr lang="en-US" altLang="zh-CN" i="1"/>
              <a:t>galaxy's</a:t>
            </a:r>
            <a:r>
              <a:rPr lang="en-US" altLang="zh-CN"/>
              <a:t> </a:t>
            </a:r>
            <a:r>
              <a:rPr lang="en-US" altLang="zh-CN" i="1"/>
              <a:t>redshift gives</a:t>
            </a:r>
            <a:r>
              <a:rPr lang="en-US" altLang="zh-CN"/>
              <a:t> </a:t>
            </a:r>
            <a:r>
              <a:rPr lang="en-US" altLang="zh-CN" i="1"/>
              <a:t>a</a:t>
            </a:r>
            <a:r>
              <a:rPr lang="en-US" altLang="zh-CN"/>
              <a:t> </a:t>
            </a:r>
            <a:r>
              <a:rPr lang="en-US" altLang="zh-CN" i="1"/>
              <a:t>distance</a:t>
            </a:r>
            <a:r>
              <a:rPr lang="en-US" altLang="zh-CN"/>
              <a:t> </a:t>
            </a:r>
            <a:r>
              <a:rPr lang="en-US" altLang="zh-CN" i="1"/>
              <a:t>of</a:t>
            </a:r>
            <a:r>
              <a:rPr lang="en-US" altLang="zh-CN"/>
              <a:t> </a:t>
            </a:r>
            <a:r>
              <a:rPr lang="en-US" altLang="zh-CN" i="1"/>
              <a:t>nearly</a:t>
            </a:r>
            <a:r>
              <a:rPr lang="en-US" altLang="zh-CN"/>
              <a:t> </a:t>
            </a:r>
            <a:r>
              <a:rPr lang="en-US" altLang="zh-CN" i="1"/>
              <a:t>400</a:t>
            </a:r>
            <a:r>
              <a:rPr lang="en-US" altLang="zh-CN"/>
              <a:t> </a:t>
            </a:r>
            <a:r>
              <a:rPr lang="en-US" altLang="zh-CN" i="1"/>
              <a:t>million</a:t>
            </a:r>
            <a:r>
              <a:rPr lang="en-US" altLang="zh-CN"/>
              <a:t> </a:t>
            </a:r>
            <a:r>
              <a:rPr lang="en-US" altLang="zh-CN" i="1"/>
              <a:t>light years</a:t>
            </a:r>
            <a:r>
              <a:rPr lang="en-US" altLang="zh-CN"/>
              <a:t> </a:t>
            </a:r>
            <a:r>
              <a:rPr lang="en-US" altLang="zh-CN" i="1"/>
              <a:t>from</a:t>
            </a:r>
            <a:r>
              <a:rPr lang="en-US" altLang="zh-CN"/>
              <a:t> </a:t>
            </a:r>
            <a:r>
              <a:rPr lang="en-US" altLang="zh-CN" i="1"/>
              <a:t>Earth.</a:t>
            </a:r>
            <a:r>
              <a:rPr lang="en-US" altLang="zh-CN"/>
              <a:t> </a:t>
            </a:r>
            <a:r>
              <a:rPr lang="en-US" altLang="zh-CN" i="1"/>
              <a:t>Note</a:t>
            </a:r>
            <a:r>
              <a:rPr lang="en-US" altLang="zh-CN"/>
              <a:t> </a:t>
            </a:r>
            <a:r>
              <a:rPr lang="en-US" altLang="zh-CN" i="1"/>
              <a:t>the</a:t>
            </a:r>
            <a:r>
              <a:rPr lang="en-US" altLang="zh-CN"/>
              <a:t> </a:t>
            </a:r>
            <a:r>
              <a:rPr lang="en-US" altLang="zh-CN" i="1"/>
              <a:t>streamers</a:t>
            </a:r>
            <a:r>
              <a:rPr lang="en-US" altLang="zh-CN"/>
              <a:t> </a:t>
            </a:r>
            <a:r>
              <a:rPr lang="en-US" altLang="zh-CN" i="1"/>
              <a:t>of</a:t>
            </a:r>
            <a:r>
              <a:rPr lang="en-US" altLang="zh-CN"/>
              <a:t> </a:t>
            </a:r>
            <a:r>
              <a:rPr lang="en-US" altLang="zh-CN" i="1"/>
              <a:t>gas. Spectroscopic</a:t>
            </a:r>
            <a:r>
              <a:rPr lang="en-US" altLang="zh-CN"/>
              <a:t> </a:t>
            </a:r>
            <a:r>
              <a:rPr lang="en-US" altLang="zh-CN" i="1"/>
              <a:t>observations</a:t>
            </a:r>
            <a:r>
              <a:rPr lang="en-US" altLang="zh-CN"/>
              <a:t> </a:t>
            </a:r>
            <a:r>
              <a:rPr lang="en-US" altLang="zh-CN" i="1"/>
              <a:t>confirm</a:t>
            </a:r>
            <a:r>
              <a:rPr lang="en-US" altLang="zh-CN"/>
              <a:t> </a:t>
            </a:r>
            <a:r>
              <a:rPr lang="en-US" altLang="zh-CN" i="1"/>
              <a:t>significant mass</a:t>
            </a:r>
            <a:r>
              <a:rPr lang="en-US" altLang="zh-CN"/>
              <a:t> </a:t>
            </a:r>
            <a:r>
              <a:rPr lang="en-US" altLang="zh-CN" i="1"/>
              <a:t>ejection</a:t>
            </a:r>
            <a:r>
              <a:rPr lang="en-US" altLang="zh-CN"/>
              <a:t> </a:t>
            </a:r>
            <a:r>
              <a:rPr lang="en-US" altLang="zh-CN" i="1"/>
              <a:t>from</a:t>
            </a:r>
            <a:r>
              <a:rPr lang="en-US" altLang="zh-CN"/>
              <a:t> </a:t>
            </a:r>
            <a:r>
              <a:rPr lang="en-US" altLang="zh-CN" i="1"/>
              <a:t>the</a:t>
            </a:r>
            <a:r>
              <a:rPr lang="en-US" altLang="zh-CN"/>
              <a:t> </a:t>
            </a:r>
            <a:r>
              <a:rPr lang="en-US" altLang="zh-CN" i="1"/>
              <a:t>galaxy's</a:t>
            </a:r>
            <a:r>
              <a:rPr lang="en-US" altLang="zh-CN"/>
              <a:t> </a:t>
            </a:r>
            <a:r>
              <a:rPr lang="en-US" altLang="zh-CN" i="1"/>
              <a:t>center.</a:t>
            </a:r>
            <a:r>
              <a:rPr lang="en-US" altLang="zh-CN"/>
              <a:t> </a:t>
            </a:r>
            <a:r>
              <a:rPr lang="en-US" altLang="zh-CN" i="1"/>
              <a:t>(NOAO)</a:t>
            </a:r>
            <a:r>
              <a:rPr lang="en-US" altLang="zh-CN"/>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0EF3FC7-4805-442D-BE26-4FC0923030F6}"/>
              </a:ext>
            </a:extLst>
          </p:cNvPr>
          <p:cNvSpPr>
            <a:spLocks noGrp="1" noChangeArrowheads="1"/>
          </p:cNvSpPr>
          <p:nvPr>
            <p:ph type="sldNum" sz="quarter" idx="5"/>
          </p:nvPr>
        </p:nvSpPr>
        <p:spPr>
          <a:ln/>
        </p:spPr>
        <p:txBody>
          <a:bodyPr/>
          <a:lstStyle/>
          <a:p>
            <a:fld id="{8655CA3D-151E-4DEA-8E87-81294D3287D7}" type="slidenum">
              <a:rPr lang="en-US" altLang="zh-CN"/>
              <a:pPr/>
              <a:t>35</a:t>
            </a:fld>
            <a:endParaRPr lang="en-US" altLang="zh-CN"/>
          </a:p>
        </p:txBody>
      </p:sp>
      <p:sp>
        <p:nvSpPr>
          <p:cNvPr id="35842" name="Rectangle 2">
            <a:extLst>
              <a:ext uri="{FF2B5EF4-FFF2-40B4-BE49-F238E27FC236}">
                <a16:creationId xmlns:a16="http://schemas.microsoft.com/office/drawing/2014/main" id="{BB78E004-C7CE-40C0-861D-F4007FABC825}"/>
              </a:ext>
            </a:extLst>
          </p:cNvPr>
          <p:cNvSpPr>
            <a:spLocks noRot="1" noChangeArrowheads="1" noTextEdit="1"/>
          </p:cNvSpPr>
          <p:nvPr>
            <p:ph type="sldImg"/>
          </p:nvPr>
        </p:nvSpPr>
        <p:spPr>
          <a:ln/>
        </p:spPr>
      </p:sp>
      <p:sp>
        <p:nvSpPr>
          <p:cNvPr id="35843" name="Rectangle 3">
            <a:extLst>
              <a:ext uri="{FF2B5EF4-FFF2-40B4-BE49-F238E27FC236}">
                <a16:creationId xmlns:a16="http://schemas.microsoft.com/office/drawing/2014/main" id="{C5D0E5DF-6D84-4F48-B258-937641A18CB5}"/>
              </a:ext>
            </a:extLst>
          </p:cNvPr>
          <p:cNvSpPr>
            <a:spLocks noGrp="1" noChangeArrowheads="1"/>
          </p:cNvSpPr>
          <p:nvPr>
            <p:ph type="body" idx="1"/>
          </p:nvPr>
        </p:nvSpPr>
        <p:spPr/>
        <p:txBody>
          <a:bodyPr/>
          <a:lstStyle/>
          <a:p>
            <a:pPr>
              <a:spcBef>
                <a:spcPct val="50000"/>
              </a:spcBef>
            </a:pPr>
            <a:r>
              <a:rPr lang="en-US" altLang="zh-CN" i="1"/>
              <a:t>Our</a:t>
            </a:r>
            <a:r>
              <a:rPr lang="en-US" altLang="zh-CN"/>
              <a:t> </a:t>
            </a:r>
            <a:r>
              <a:rPr lang="en-US" altLang="zh-CN" i="1"/>
              <a:t>galaxy</a:t>
            </a:r>
            <a:r>
              <a:rPr lang="en-US" altLang="zh-CN"/>
              <a:t> </a:t>
            </a:r>
            <a:r>
              <a:rPr lang="en-US" altLang="zh-CN" i="1"/>
              <a:t>belongs</a:t>
            </a:r>
            <a:r>
              <a:rPr lang="en-US" altLang="zh-CN"/>
              <a:t> </a:t>
            </a:r>
            <a:r>
              <a:rPr lang="en-US" altLang="zh-CN" i="1"/>
              <a:t>to</a:t>
            </a:r>
            <a:r>
              <a:rPr lang="en-US" altLang="zh-CN"/>
              <a:t> </a:t>
            </a:r>
            <a:r>
              <a:rPr lang="en-US" altLang="zh-CN" i="1"/>
              <a:t>a</a:t>
            </a:r>
            <a:r>
              <a:rPr lang="en-US" altLang="zh-CN"/>
              <a:t> </a:t>
            </a:r>
            <a:r>
              <a:rPr lang="en-US" altLang="zh-CN" i="1"/>
              <a:t>poor</a:t>
            </a:r>
            <a:r>
              <a:rPr lang="en-US" altLang="zh-CN"/>
              <a:t> </a:t>
            </a:r>
            <a:r>
              <a:rPr lang="en-US" altLang="zh-CN" i="1"/>
              <a:t>cluster</a:t>
            </a:r>
            <a:r>
              <a:rPr lang="en-US" altLang="zh-CN"/>
              <a:t> </a:t>
            </a:r>
            <a:r>
              <a:rPr lang="en-US" altLang="zh-CN" i="1"/>
              <a:t>consisting</a:t>
            </a:r>
            <a:r>
              <a:rPr lang="en-US" altLang="zh-CN"/>
              <a:t> </a:t>
            </a:r>
            <a:r>
              <a:rPr lang="en-US" altLang="zh-CN" i="1"/>
              <a:t>of about</a:t>
            </a:r>
            <a:r>
              <a:rPr lang="en-US" altLang="zh-CN"/>
              <a:t> </a:t>
            </a:r>
            <a:r>
              <a:rPr lang="en-US" altLang="zh-CN" i="1"/>
              <a:t>two</a:t>
            </a:r>
            <a:r>
              <a:rPr lang="en-US" altLang="zh-CN"/>
              <a:t> </a:t>
            </a:r>
            <a:r>
              <a:rPr lang="en-US" altLang="zh-CN" i="1"/>
              <a:t>dozen</a:t>
            </a:r>
            <a:r>
              <a:rPr lang="en-US" altLang="zh-CN"/>
              <a:t> </a:t>
            </a:r>
            <a:r>
              <a:rPr lang="en-US" altLang="zh-CN" i="1"/>
              <a:t>galaxies,</a:t>
            </a:r>
            <a:r>
              <a:rPr lang="en-US" altLang="zh-CN"/>
              <a:t> </a:t>
            </a:r>
            <a:r>
              <a:rPr lang="en-US" altLang="zh-CN" i="1"/>
              <a:t>half</a:t>
            </a:r>
            <a:r>
              <a:rPr lang="en-US" altLang="zh-CN"/>
              <a:t> </a:t>
            </a:r>
            <a:r>
              <a:rPr lang="en-US" altLang="zh-CN" i="1"/>
              <a:t>of</a:t>
            </a:r>
            <a:r>
              <a:rPr lang="en-US" altLang="zh-CN"/>
              <a:t> </a:t>
            </a:r>
            <a:r>
              <a:rPr lang="en-US" altLang="zh-CN" i="1"/>
              <a:t>which</a:t>
            </a:r>
            <a:r>
              <a:rPr lang="en-US" altLang="zh-CN"/>
              <a:t> </a:t>
            </a:r>
            <a:r>
              <a:rPr lang="en-US" altLang="zh-CN" i="1"/>
              <a:t>are dwarf</a:t>
            </a:r>
            <a:r>
              <a:rPr lang="en-US" altLang="zh-CN"/>
              <a:t> </a:t>
            </a:r>
            <a:r>
              <a:rPr lang="en-US" altLang="zh-CN" i="1"/>
              <a:t>ellipticals.</a:t>
            </a:r>
            <a:r>
              <a:rPr lang="en-US" altLang="zh-CN"/>
              <a:t> </a:t>
            </a:r>
            <a:r>
              <a:rPr lang="en-US" altLang="zh-CN" i="1"/>
              <a:t>Nine</a:t>
            </a:r>
            <a:r>
              <a:rPr lang="en-US" altLang="zh-CN"/>
              <a:t> </a:t>
            </a:r>
            <a:r>
              <a:rPr lang="en-US" altLang="zh-CN" i="1"/>
              <a:t>galaxies</a:t>
            </a:r>
            <a:r>
              <a:rPr lang="en-US" altLang="zh-CN"/>
              <a:t> </a:t>
            </a:r>
            <a:r>
              <a:rPr lang="en-US" altLang="zh-CN" i="1"/>
              <a:t>that</a:t>
            </a:r>
            <a:r>
              <a:rPr lang="en-US" altLang="zh-CN"/>
              <a:t> </a:t>
            </a:r>
            <a:r>
              <a:rPr lang="en-US" altLang="zh-CN" i="1"/>
              <a:t>are</a:t>
            </a:r>
            <a:r>
              <a:rPr lang="en-US" altLang="zh-CN"/>
              <a:t> </a:t>
            </a:r>
            <a:r>
              <a:rPr lang="en-US" altLang="zh-CN" i="1"/>
              <a:t>less than</a:t>
            </a:r>
            <a:r>
              <a:rPr lang="en-US" altLang="zh-CN"/>
              <a:t> </a:t>
            </a:r>
            <a:r>
              <a:rPr lang="en-US" altLang="zh-CN" i="1"/>
              <a:t>a</a:t>
            </a:r>
            <a:r>
              <a:rPr lang="en-US" altLang="zh-CN"/>
              <a:t> </a:t>
            </a:r>
            <a:r>
              <a:rPr lang="en-US" altLang="zh-CN" i="1"/>
              <a:t>million</a:t>
            </a:r>
            <a:r>
              <a:rPr lang="en-US" altLang="zh-CN"/>
              <a:t> </a:t>
            </a:r>
            <a:r>
              <a:rPr lang="en-US" altLang="zh-CN" i="1"/>
              <a:t>light</a:t>
            </a:r>
            <a:r>
              <a:rPr lang="en-US" altLang="zh-CN"/>
              <a:t> </a:t>
            </a:r>
            <a:r>
              <a:rPr lang="en-US" altLang="zh-CN" i="1"/>
              <a:t>years</a:t>
            </a:r>
            <a:r>
              <a:rPr lang="en-US" altLang="zh-CN"/>
              <a:t> </a:t>
            </a:r>
            <a:r>
              <a:rPr lang="en-US" altLang="zh-CN" i="1"/>
              <a:t>from</a:t>
            </a:r>
            <a:r>
              <a:rPr lang="en-US" altLang="zh-CN"/>
              <a:t> </a:t>
            </a:r>
            <a:r>
              <a:rPr lang="en-US" altLang="zh-CN" i="1"/>
              <a:t>us</a:t>
            </a:r>
            <a:r>
              <a:rPr lang="en-US" altLang="zh-CN"/>
              <a:t> </a:t>
            </a:r>
            <a:r>
              <a:rPr lang="en-US" altLang="zh-CN" i="1"/>
              <a:t>are</a:t>
            </a:r>
            <a:r>
              <a:rPr lang="en-US" altLang="zh-CN"/>
              <a:t> </a:t>
            </a:r>
            <a:r>
              <a:rPr lang="en-US" altLang="zh-CN" i="1"/>
              <a:t>satellites of</a:t>
            </a:r>
            <a:r>
              <a:rPr lang="en-US" altLang="zh-CN"/>
              <a:t> </a:t>
            </a:r>
            <a:r>
              <a:rPr lang="en-US" altLang="zh-CN" i="1"/>
              <a:t>the</a:t>
            </a:r>
            <a:r>
              <a:rPr lang="en-US" altLang="zh-CN"/>
              <a:t> </a:t>
            </a:r>
            <a:r>
              <a:rPr lang="en-US" altLang="zh-CN" i="1"/>
              <a:t>Milky</a:t>
            </a:r>
            <a:r>
              <a:rPr lang="en-US" altLang="zh-CN"/>
              <a:t> </a:t>
            </a:r>
            <a:r>
              <a:rPr lang="en-US" altLang="zh-CN" i="1"/>
              <a:t>Way.</a:t>
            </a:r>
            <a:r>
              <a:rPr lang="en-US" altLang="zh-CN"/>
              <a:t> </a:t>
            </a:r>
            <a:r>
              <a:rPr lang="en-US" altLang="zh-CN" i="1"/>
              <a:t>Similarly,</a:t>
            </a:r>
            <a:r>
              <a:rPr lang="en-US" altLang="zh-CN"/>
              <a:t> </a:t>
            </a:r>
            <a:r>
              <a:rPr lang="en-US" altLang="zh-CN" i="1"/>
              <a:t>the</a:t>
            </a:r>
            <a:r>
              <a:rPr lang="en-US" altLang="zh-CN"/>
              <a:t> </a:t>
            </a:r>
            <a:r>
              <a:rPr lang="en-US" altLang="zh-CN" i="1"/>
              <a:t>Andromeda Galaxy has eight satellites.</a:t>
            </a:r>
          </a:p>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38974BB-0D60-4B56-90F0-75D10BB00613}"/>
              </a:ext>
            </a:extLst>
          </p:cNvPr>
          <p:cNvSpPr>
            <a:spLocks noGrp="1" noChangeArrowheads="1"/>
          </p:cNvSpPr>
          <p:nvPr>
            <p:ph type="sldNum" sz="quarter" idx="5"/>
          </p:nvPr>
        </p:nvSpPr>
        <p:spPr>
          <a:ln/>
        </p:spPr>
        <p:txBody>
          <a:bodyPr/>
          <a:lstStyle/>
          <a:p>
            <a:fld id="{3D0CF9F8-51C7-4B91-8114-F0670FDC1F1B}" type="slidenum">
              <a:rPr lang="en-US" altLang="zh-CN"/>
              <a:pPr/>
              <a:t>6</a:t>
            </a:fld>
            <a:endParaRPr lang="en-US" altLang="zh-CN"/>
          </a:p>
        </p:txBody>
      </p:sp>
      <p:sp>
        <p:nvSpPr>
          <p:cNvPr id="8194" name="Rectangle 2">
            <a:extLst>
              <a:ext uri="{FF2B5EF4-FFF2-40B4-BE49-F238E27FC236}">
                <a16:creationId xmlns:a16="http://schemas.microsoft.com/office/drawing/2014/main" id="{9EFF1E38-61B9-472D-B277-219169474F81}"/>
              </a:ext>
            </a:extLst>
          </p:cNvPr>
          <p:cNvSpPr>
            <a:spLocks noRot="1" noChangeArrowheads="1" noTextEdit="1"/>
          </p:cNvSpPr>
          <p:nvPr>
            <p:ph type="sldImg"/>
          </p:nvPr>
        </p:nvSpPr>
        <p:spPr>
          <a:ln/>
        </p:spPr>
      </p:sp>
      <p:sp>
        <p:nvSpPr>
          <p:cNvPr id="8195" name="Rectangle 3">
            <a:extLst>
              <a:ext uri="{FF2B5EF4-FFF2-40B4-BE49-F238E27FC236}">
                <a16:creationId xmlns:a16="http://schemas.microsoft.com/office/drawing/2014/main" id="{B5025336-6B83-41BD-BFBC-7A34E6214FB0}"/>
              </a:ext>
            </a:extLst>
          </p:cNvPr>
          <p:cNvSpPr>
            <a:spLocks noGrp="1" noChangeArrowheads="1"/>
          </p:cNvSpPr>
          <p:nvPr>
            <p:ph type="body" idx="1"/>
          </p:nvPr>
        </p:nvSpPr>
        <p:spPr/>
        <p:txBody>
          <a:bodyPr/>
          <a:lstStyle/>
          <a:p>
            <a:r>
              <a:rPr lang="en-US" altLang="zh-CN" i="1"/>
              <a:t>A</a:t>
            </a:r>
            <a:r>
              <a:rPr lang="en-US" altLang="zh-CN"/>
              <a:t> </a:t>
            </a:r>
            <a:r>
              <a:rPr lang="en-US" altLang="zh-CN" i="1"/>
              <a:t>globul</a:t>
            </a:r>
            <a:r>
              <a:rPr lang="en-US" altLang="zh-CN"/>
              <a:t>ar </a:t>
            </a:r>
            <a:r>
              <a:rPr lang="en-US" altLang="zh-CN" i="1"/>
              <a:t>cluster</a:t>
            </a:r>
            <a:r>
              <a:rPr lang="en-US" altLang="zh-CN"/>
              <a:t> </a:t>
            </a:r>
            <a:r>
              <a:rPr lang="en-US" altLang="zh-CN" i="1"/>
              <a:t>is</a:t>
            </a:r>
            <a:r>
              <a:rPr lang="en-US" altLang="zh-CN"/>
              <a:t> </a:t>
            </a:r>
            <a:r>
              <a:rPr lang="en-US" altLang="zh-CN" i="1"/>
              <a:t>a</a:t>
            </a:r>
            <a:r>
              <a:rPr lang="en-US" altLang="zh-CN"/>
              <a:t> </a:t>
            </a:r>
            <a:r>
              <a:rPr lang="en-US" altLang="zh-CN" i="1"/>
              <a:t>spherical</a:t>
            </a:r>
            <a:r>
              <a:rPr lang="en-US" altLang="zh-CN"/>
              <a:t> </a:t>
            </a:r>
            <a:r>
              <a:rPr lang="en-US" altLang="zh-CN" i="1"/>
              <a:t>cluster</a:t>
            </a:r>
            <a:r>
              <a:rPr lang="en-US" altLang="zh-CN"/>
              <a:t> </a:t>
            </a:r>
            <a:r>
              <a:rPr lang="en-US" altLang="zh-CN" i="1"/>
              <a:t>that</a:t>
            </a:r>
            <a:r>
              <a:rPr lang="en-US" altLang="zh-CN"/>
              <a:t> </a:t>
            </a:r>
            <a:r>
              <a:rPr lang="en-US" altLang="zh-CN" i="1"/>
              <a:t>typically contains</a:t>
            </a:r>
            <a:r>
              <a:rPr lang="en-US" altLang="zh-CN"/>
              <a:t> </a:t>
            </a:r>
            <a:r>
              <a:rPr lang="en-US" altLang="zh-CN" i="1"/>
              <a:t>a</a:t>
            </a:r>
            <a:r>
              <a:rPr lang="en-US" altLang="zh-CN"/>
              <a:t> </a:t>
            </a:r>
            <a:r>
              <a:rPr lang="en-US" altLang="zh-CN" i="1"/>
              <a:t>few</a:t>
            </a:r>
            <a:r>
              <a:rPr lang="en-US" altLang="zh-CN"/>
              <a:t> </a:t>
            </a:r>
            <a:r>
              <a:rPr lang="en-US" altLang="zh-CN" i="1"/>
              <a:t>hundred</a:t>
            </a:r>
            <a:r>
              <a:rPr lang="en-US" altLang="zh-CN"/>
              <a:t> </a:t>
            </a:r>
            <a:r>
              <a:rPr lang="en-US" altLang="zh-CN" i="1"/>
              <a:t>thousand</a:t>
            </a:r>
            <a:r>
              <a:rPr lang="en-US" altLang="zh-CN"/>
              <a:t> </a:t>
            </a:r>
            <a:r>
              <a:rPr lang="en-US" altLang="zh-CN" i="1"/>
              <a:t>stars.</a:t>
            </a:r>
            <a:r>
              <a:rPr lang="en-US" altLang="zh-CN"/>
              <a:t> </a:t>
            </a:r>
            <a:r>
              <a:rPr lang="en-US" altLang="zh-CN" i="1"/>
              <a:t>This particular</a:t>
            </a:r>
            <a:r>
              <a:rPr lang="en-US" altLang="zh-CN"/>
              <a:t> </a:t>
            </a:r>
            <a:r>
              <a:rPr lang="en-US" altLang="zh-CN" i="1"/>
              <a:t>cluster,</a:t>
            </a:r>
            <a:r>
              <a:rPr lang="en-US" altLang="zh-CN"/>
              <a:t> </a:t>
            </a:r>
            <a:r>
              <a:rPr lang="en-US" altLang="zh-CN" i="1"/>
              <a:t>call</a:t>
            </a:r>
            <a:r>
              <a:rPr lang="en-US" altLang="zh-CN"/>
              <a:t> </a:t>
            </a:r>
            <a:r>
              <a:rPr lang="en-US" altLang="zh-CN" i="1"/>
              <a:t>M13,</a:t>
            </a:r>
            <a:r>
              <a:rPr lang="en-US" altLang="zh-CN"/>
              <a:t> </a:t>
            </a:r>
            <a:r>
              <a:rPr lang="en-US" altLang="zh-CN" i="1"/>
              <a:t>is</a:t>
            </a:r>
            <a:r>
              <a:rPr lang="en-US" altLang="zh-CN"/>
              <a:t> </a:t>
            </a:r>
            <a:r>
              <a:rPr lang="en-US" altLang="zh-CN" i="1"/>
              <a:t>located</a:t>
            </a:r>
            <a:r>
              <a:rPr lang="en-US" altLang="zh-CN"/>
              <a:t> </a:t>
            </a:r>
            <a:r>
              <a:rPr lang="en-US" altLang="zh-CN" i="1"/>
              <a:t>in</a:t>
            </a:r>
            <a:r>
              <a:rPr lang="en-US" altLang="zh-CN"/>
              <a:t> </a:t>
            </a:r>
            <a:r>
              <a:rPr lang="en-US" altLang="zh-CN" i="1"/>
              <a:t>the constellation</a:t>
            </a:r>
            <a:r>
              <a:rPr lang="en-US" altLang="zh-CN"/>
              <a:t> </a:t>
            </a:r>
            <a:r>
              <a:rPr lang="en-US" altLang="zh-CN" i="1"/>
              <a:t>of</a:t>
            </a:r>
            <a:r>
              <a:rPr lang="en-US" altLang="zh-CN"/>
              <a:t> </a:t>
            </a:r>
            <a:r>
              <a:rPr lang="en-US" altLang="zh-CN" i="1"/>
              <a:t>Hercules</a:t>
            </a:r>
            <a:r>
              <a:rPr lang="en-US" altLang="zh-CN"/>
              <a:t> </a:t>
            </a:r>
            <a:r>
              <a:rPr lang="en-US" altLang="zh-CN" i="1"/>
              <a:t>roughly</a:t>
            </a:r>
            <a:r>
              <a:rPr lang="en-US" altLang="zh-CN"/>
              <a:t> </a:t>
            </a:r>
            <a:r>
              <a:rPr lang="en-US" altLang="zh-CN" i="1"/>
              <a:t>25,000</a:t>
            </a:r>
            <a:r>
              <a:rPr lang="en-US" altLang="zh-CN"/>
              <a:t> </a:t>
            </a:r>
            <a:r>
              <a:rPr lang="en-US" altLang="zh-CN" i="1"/>
              <a:t>light years from Earth. (U.S. Naval Observatory).</a:t>
            </a:r>
          </a:p>
          <a:p>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5865E11-B474-4A98-96D2-7BC50FD64BBF}"/>
              </a:ext>
            </a:extLst>
          </p:cNvPr>
          <p:cNvSpPr>
            <a:spLocks noGrp="1" noChangeArrowheads="1"/>
          </p:cNvSpPr>
          <p:nvPr>
            <p:ph type="sldNum" sz="quarter" idx="5"/>
          </p:nvPr>
        </p:nvSpPr>
        <p:spPr>
          <a:ln/>
        </p:spPr>
        <p:txBody>
          <a:bodyPr/>
          <a:lstStyle/>
          <a:p>
            <a:fld id="{FF73BAD7-0582-4347-97A0-A4816B5B93EA}" type="slidenum">
              <a:rPr lang="en-US" altLang="zh-CN"/>
              <a:pPr/>
              <a:t>7</a:t>
            </a:fld>
            <a:endParaRPr lang="en-US" altLang="zh-CN"/>
          </a:p>
        </p:txBody>
      </p:sp>
      <p:sp>
        <p:nvSpPr>
          <p:cNvPr id="10242" name="Rectangle 2">
            <a:extLst>
              <a:ext uri="{FF2B5EF4-FFF2-40B4-BE49-F238E27FC236}">
                <a16:creationId xmlns:a16="http://schemas.microsoft.com/office/drawing/2014/main" id="{2AF9499D-EC34-43EE-BF57-F623FB0FF7AB}"/>
              </a:ext>
            </a:extLst>
          </p:cNvPr>
          <p:cNvSpPr>
            <a:spLocks noRot="1" noChangeArrowheads="1" noTextEdit="1"/>
          </p:cNvSpPr>
          <p:nvPr>
            <p:ph type="sldImg"/>
          </p:nvPr>
        </p:nvSpPr>
        <p:spPr>
          <a:ln/>
        </p:spPr>
      </p:sp>
      <p:sp>
        <p:nvSpPr>
          <p:cNvPr id="10243" name="Rectangle 3">
            <a:extLst>
              <a:ext uri="{FF2B5EF4-FFF2-40B4-BE49-F238E27FC236}">
                <a16:creationId xmlns:a16="http://schemas.microsoft.com/office/drawing/2014/main" id="{E875A435-8E4A-494C-AB32-A2906E68031E}"/>
              </a:ext>
            </a:extLst>
          </p:cNvPr>
          <p:cNvSpPr>
            <a:spLocks noGrp="1" noChangeArrowheads="1"/>
          </p:cNvSpPr>
          <p:nvPr>
            <p:ph type="body" idx="1"/>
          </p:nvPr>
        </p:nvSpPr>
        <p:spPr/>
        <p:txBody>
          <a:bodyPr/>
          <a:lstStyle/>
          <a:p>
            <a:r>
              <a:rPr lang="en-US" altLang="zh-CN"/>
              <a:t> </a:t>
            </a:r>
            <a:r>
              <a:rPr lang="en-US" altLang="zh-CN" i="1"/>
              <a:t>A</a:t>
            </a:r>
            <a:r>
              <a:rPr lang="en-US" altLang="zh-CN"/>
              <a:t> </a:t>
            </a:r>
            <a:r>
              <a:rPr lang="en-US" altLang="zh-CN" i="1"/>
              <a:t>spiral</a:t>
            </a:r>
            <a:r>
              <a:rPr lang="en-US" altLang="zh-CN"/>
              <a:t> </a:t>
            </a:r>
            <a:r>
              <a:rPr lang="en-US" altLang="zh-CN" i="1"/>
              <a:t>galaxy,</a:t>
            </a:r>
            <a:r>
              <a:rPr lang="en-US" altLang="zh-CN"/>
              <a:t> </a:t>
            </a:r>
            <a:r>
              <a:rPr lang="en-US" altLang="zh-CN" i="1"/>
              <a:t>such as</a:t>
            </a:r>
            <a:r>
              <a:rPr lang="en-US" altLang="zh-CN"/>
              <a:t> </a:t>
            </a:r>
            <a:r>
              <a:rPr lang="en-US" altLang="zh-CN" i="1"/>
              <a:t>our</a:t>
            </a:r>
            <a:r>
              <a:rPr lang="en-US" altLang="zh-CN"/>
              <a:t> </a:t>
            </a:r>
            <a:r>
              <a:rPr lang="en-US" altLang="zh-CN" i="1"/>
              <a:t>own</a:t>
            </a:r>
            <a:r>
              <a:rPr lang="en-US" altLang="zh-CN"/>
              <a:t> </a:t>
            </a:r>
            <a:r>
              <a:rPr lang="en-US" altLang="zh-CN" i="1"/>
              <a:t>or</a:t>
            </a:r>
            <a:r>
              <a:rPr lang="en-US" altLang="zh-CN"/>
              <a:t> </a:t>
            </a:r>
            <a:r>
              <a:rPr lang="en-US" altLang="zh-CN" i="1"/>
              <a:t>NGC</a:t>
            </a:r>
            <a:r>
              <a:rPr lang="en-US" altLang="zh-CN"/>
              <a:t> </a:t>
            </a:r>
            <a:r>
              <a:rPr lang="en-US" altLang="zh-CN" i="1"/>
              <a:t>253,</a:t>
            </a:r>
            <a:r>
              <a:rPr lang="en-US" altLang="zh-CN"/>
              <a:t> </a:t>
            </a:r>
            <a:r>
              <a:rPr lang="en-US" altLang="zh-CN" i="1"/>
              <a:t>contains</a:t>
            </a:r>
            <a:r>
              <a:rPr lang="en-US" altLang="zh-CN"/>
              <a:t> </a:t>
            </a:r>
            <a:r>
              <a:rPr lang="en-US" altLang="zh-CN" i="1"/>
              <a:t>a</a:t>
            </a:r>
            <a:r>
              <a:rPr lang="en-US" altLang="zh-CN"/>
              <a:t> </a:t>
            </a:r>
            <a:r>
              <a:rPr lang="en-US" altLang="zh-CN" i="1"/>
              <a:t>significant</a:t>
            </a:r>
            <a:r>
              <a:rPr lang="en-US" altLang="zh-CN"/>
              <a:t> </a:t>
            </a:r>
            <a:r>
              <a:rPr lang="en-US" altLang="zh-CN" i="1"/>
              <a:t>amount</a:t>
            </a:r>
            <a:r>
              <a:rPr lang="en-US" altLang="zh-CN"/>
              <a:t> </a:t>
            </a:r>
            <a:r>
              <a:rPr lang="en-US" altLang="zh-CN" i="1"/>
              <a:t>of</a:t>
            </a:r>
            <a:r>
              <a:rPr lang="en-US" altLang="zh-CN"/>
              <a:t> </a:t>
            </a:r>
            <a:r>
              <a:rPr lang="en-US" altLang="zh-CN" i="1"/>
              <a:t>interstellar</a:t>
            </a:r>
            <a:r>
              <a:rPr lang="en-US" altLang="zh-CN"/>
              <a:t> </a:t>
            </a:r>
            <a:r>
              <a:rPr lang="en-US" altLang="zh-CN" i="1"/>
              <a:t>dust,</a:t>
            </a:r>
            <a:r>
              <a:rPr lang="en-US" altLang="zh-CN"/>
              <a:t> </a:t>
            </a:r>
            <a:r>
              <a:rPr lang="en-US" altLang="zh-CN" i="1"/>
              <a:t>primarily concentrated</a:t>
            </a:r>
            <a:r>
              <a:rPr lang="en-US" altLang="zh-CN"/>
              <a:t> </a:t>
            </a:r>
            <a:r>
              <a:rPr lang="en-US" altLang="zh-CN" i="1"/>
              <a:t>in</a:t>
            </a:r>
            <a:r>
              <a:rPr lang="en-US" altLang="zh-CN"/>
              <a:t> </a:t>
            </a:r>
            <a:r>
              <a:rPr lang="en-US" altLang="zh-CN" i="1"/>
              <a:t>the</a:t>
            </a:r>
            <a:r>
              <a:rPr lang="en-US" altLang="zh-CN"/>
              <a:t> </a:t>
            </a:r>
            <a:r>
              <a:rPr lang="en-US" altLang="zh-CN" i="1"/>
              <a:t>galaxy's</a:t>
            </a:r>
            <a:r>
              <a:rPr lang="en-US" altLang="zh-CN"/>
              <a:t> </a:t>
            </a:r>
            <a:r>
              <a:rPr lang="en-US" altLang="zh-CN" i="1"/>
              <a:t>disk.</a:t>
            </a:r>
            <a:r>
              <a:rPr lang="en-US" altLang="zh-CN"/>
              <a:t> </a:t>
            </a:r>
            <a:r>
              <a:rPr lang="en-US" altLang="zh-CN" i="1"/>
              <a:t>In</a:t>
            </a:r>
            <a:r>
              <a:rPr lang="en-US" altLang="zh-CN"/>
              <a:t> </a:t>
            </a:r>
            <a:r>
              <a:rPr lang="en-US" altLang="zh-CN" i="1"/>
              <a:t>our</a:t>
            </a:r>
            <a:r>
              <a:rPr lang="en-US" altLang="zh-CN"/>
              <a:t> </a:t>
            </a:r>
            <a:r>
              <a:rPr lang="en-US" altLang="zh-CN" i="1"/>
              <a:t>own galaxy,</a:t>
            </a:r>
            <a:r>
              <a:rPr lang="en-US" altLang="zh-CN"/>
              <a:t> </a:t>
            </a:r>
            <a:r>
              <a:rPr lang="en-US" altLang="zh-CN" i="1"/>
              <a:t>this</a:t>
            </a:r>
            <a:r>
              <a:rPr lang="en-US" altLang="zh-CN"/>
              <a:t> </a:t>
            </a:r>
            <a:r>
              <a:rPr lang="en-US" altLang="zh-CN" i="1"/>
              <a:t>dust</a:t>
            </a:r>
            <a:r>
              <a:rPr lang="en-US" altLang="zh-CN"/>
              <a:t> </a:t>
            </a:r>
            <a:r>
              <a:rPr lang="en-US" altLang="zh-CN" i="1"/>
              <a:t>blocks</a:t>
            </a:r>
            <a:r>
              <a:rPr lang="en-US" altLang="zh-CN"/>
              <a:t> </a:t>
            </a:r>
            <a:r>
              <a:rPr lang="en-US" altLang="zh-CN" i="1"/>
              <a:t>light</a:t>
            </a:r>
            <a:r>
              <a:rPr lang="en-US" altLang="zh-CN"/>
              <a:t> </a:t>
            </a:r>
            <a:r>
              <a:rPr lang="en-US" altLang="zh-CN" i="1"/>
              <a:t>from</a:t>
            </a:r>
            <a:r>
              <a:rPr lang="en-US" altLang="zh-CN"/>
              <a:t> </a:t>
            </a:r>
            <a:r>
              <a:rPr lang="en-US" altLang="zh-CN" i="1"/>
              <a:t>remote</a:t>
            </a:r>
            <a:r>
              <a:rPr lang="en-US" altLang="zh-CN"/>
              <a:t> </a:t>
            </a:r>
            <a:r>
              <a:rPr lang="en-US" altLang="zh-CN" i="1"/>
              <a:t>stars and</a:t>
            </a:r>
            <a:r>
              <a:rPr lang="en-US" altLang="zh-CN"/>
              <a:t> </a:t>
            </a:r>
            <a:r>
              <a:rPr lang="en-US" altLang="zh-CN" i="1"/>
              <a:t>severely</a:t>
            </a:r>
            <a:r>
              <a:rPr lang="en-US" altLang="zh-CN"/>
              <a:t> </a:t>
            </a:r>
            <a:r>
              <a:rPr lang="en-US" altLang="zh-CN" i="1"/>
              <a:t>restricts</a:t>
            </a:r>
            <a:r>
              <a:rPr lang="en-US" altLang="zh-CN"/>
              <a:t> </a:t>
            </a:r>
            <a:r>
              <a:rPr lang="en-US" altLang="zh-CN" i="1"/>
              <a:t>our</a:t>
            </a:r>
            <a:r>
              <a:rPr lang="en-US" altLang="zh-CN"/>
              <a:t> </a:t>
            </a:r>
            <a:r>
              <a:rPr lang="en-US" altLang="zh-CN" i="1"/>
              <a:t>visual</a:t>
            </a:r>
            <a:r>
              <a:rPr lang="en-US" altLang="zh-CN"/>
              <a:t> </a:t>
            </a:r>
            <a:r>
              <a:rPr lang="en-US" altLang="zh-CN" i="1"/>
              <a:t>observations</a:t>
            </a:r>
            <a:r>
              <a:rPr lang="en-US" altLang="zh-CN"/>
              <a:t> </a:t>
            </a:r>
            <a:r>
              <a:rPr lang="en-US" altLang="zh-CN" i="1"/>
              <a:t>in the</a:t>
            </a:r>
            <a:r>
              <a:rPr lang="en-US" altLang="zh-CN"/>
              <a:t> </a:t>
            </a:r>
            <a:r>
              <a:rPr lang="en-US" altLang="zh-CN" i="1"/>
              <a:t>plane</a:t>
            </a:r>
            <a:r>
              <a:rPr lang="en-US" altLang="zh-CN"/>
              <a:t> </a:t>
            </a:r>
            <a:r>
              <a:rPr lang="en-US" altLang="zh-CN" i="1"/>
              <a:t>of</a:t>
            </a:r>
            <a:r>
              <a:rPr lang="en-US" altLang="zh-CN"/>
              <a:t> </a:t>
            </a:r>
            <a:r>
              <a:rPr lang="en-US" altLang="zh-CN" i="1"/>
              <a:t>the</a:t>
            </a:r>
            <a:r>
              <a:rPr lang="en-US" altLang="zh-CN"/>
              <a:t> </a:t>
            </a:r>
            <a:r>
              <a:rPr lang="en-US" altLang="zh-CN" i="1"/>
              <a:t>Milky</a:t>
            </a:r>
            <a:r>
              <a:rPr lang="en-US" altLang="zh-CN"/>
              <a:t> </a:t>
            </a:r>
            <a:r>
              <a:rPr lang="en-US" altLang="zh-CN" i="1"/>
              <a:t>Way.</a:t>
            </a:r>
            <a:r>
              <a:rPr lang="en-US" altLang="zh-CN"/>
              <a:t> </a:t>
            </a:r>
            <a:r>
              <a:rPr lang="en-US" altLang="zh-CN" i="1"/>
              <a:t>In</a:t>
            </a:r>
            <a:r>
              <a:rPr lang="en-US" altLang="zh-CN"/>
              <a:t> </a:t>
            </a:r>
            <a:r>
              <a:rPr lang="en-US" altLang="zh-CN" i="1"/>
              <a:t>other</a:t>
            </a:r>
            <a:r>
              <a:rPr lang="en-US" altLang="zh-CN"/>
              <a:t> </a:t>
            </a:r>
            <a:r>
              <a:rPr lang="en-US" altLang="zh-CN" i="1"/>
              <a:t>galaxies,</a:t>
            </a:r>
          </a:p>
          <a:p>
            <a:r>
              <a:rPr lang="en-US" altLang="zh-CN" i="1"/>
              <a:t>the</a:t>
            </a:r>
            <a:r>
              <a:rPr lang="en-US" altLang="zh-CN"/>
              <a:t> </a:t>
            </a:r>
            <a:r>
              <a:rPr lang="en-US" altLang="zh-CN" i="1"/>
              <a:t>dust</a:t>
            </a:r>
            <a:r>
              <a:rPr lang="en-US" altLang="zh-CN"/>
              <a:t> </a:t>
            </a:r>
            <a:r>
              <a:rPr lang="en-US" altLang="zh-CN" i="1"/>
              <a:t>appears</a:t>
            </a:r>
            <a:r>
              <a:rPr lang="en-US" altLang="zh-CN"/>
              <a:t> </a:t>
            </a:r>
            <a:r>
              <a:rPr lang="en-US" altLang="zh-CN" i="1"/>
              <a:t>as</a:t>
            </a:r>
            <a:r>
              <a:rPr lang="en-US" altLang="zh-CN"/>
              <a:t> </a:t>
            </a:r>
            <a:r>
              <a:rPr lang="en-US" altLang="zh-CN" i="1"/>
              <a:t>dark</a:t>
            </a:r>
            <a:r>
              <a:rPr lang="en-US" altLang="zh-CN"/>
              <a:t> </a:t>
            </a:r>
            <a:r>
              <a:rPr lang="en-US" altLang="zh-CN" i="1"/>
              <a:t>blotches</a:t>
            </a:r>
            <a:r>
              <a:rPr lang="en-US" altLang="zh-CN"/>
              <a:t> </a:t>
            </a:r>
            <a:r>
              <a:rPr lang="en-US" altLang="zh-CN" i="1"/>
              <a:t>and</a:t>
            </a:r>
            <a:r>
              <a:rPr lang="en-US" altLang="zh-CN"/>
              <a:t> </a:t>
            </a:r>
            <a:r>
              <a:rPr lang="en-US" altLang="zh-CN" i="1"/>
              <a:t>mottling, as</a:t>
            </a:r>
            <a:r>
              <a:rPr lang="en-US" altLang="zh-CN"/>
              <a:t> </a:t>
            </a:r>
            <a:r>
              <a:rPr lang="en-US" altLang="zh-CN" i="1"/>
              <a:t>shown</a:t>
            </a:r>
            <a:r>
              <a:rPr lang="en-US" altLang="zh-CN"/>
              <a:t> </a:t>
            </a:r>
            <a:r>
              <a:rPr lang="en-US" altLang="zh-CN" i="1"/>
              <a:t>here.</a:t>
            </a:r>
            <a:r>
              <a:rPr lang="en-US" altLang="zh-CN"/>
              <a:t> </a:t>
            </a:r>
            <a:r>
              <a:rPr lang="en-US" altLang="zh-CN" i="1"/>
              <a:t>The</a:t>
            </a:r>
            <a:r>
              <a:rPr lang="en-US" altLang="zh-CN"/>
              <a:t> </a:t>
            </a:r>
            <a:r>
              <a:rPr lang="en-US" altLang="zh-CN" i="1"/>
              <a:t>pinkish</a:t>
            </a:r>
            <a:r>
              <a:rPr lang="en-US" altLang="zh-CN"/>
              <a:t> </a:t>
            </a:r>
            <a:r>
              <a:rPr lang="en-US" altLang="zh-CN" i="1"/>
              <a:t>spots</a:t>
            </a:r>
            <a:r>
              <a:rPr lang="en-US" altLang="zh-CN"/>
              <a:t> </a:t>
            </a:r>
            <a:r>
              <a:rPr lang="en-US" altLang="zh-CN" i="1"/>
              <a:t>scattered around</a:t>
            </a:r>
            <a:r>
              <a:rPr lang="en-US" altLang="zh-CN"/>
              <a:t> </a:t>
            </a:r>
            <a:r>
              <a:rPr lang="en-US" altLang="zh-CN" i="1"/>
              <a:t>this</a:t>
            </a:r>
            <a:r>
              <a:rPr lang="en-US" altLang="zh-CN"/>
              <a:t> </a:t>
            </a:r>
            <a:r>
              <a:rPr lang="en-US" altLang="zh-CN" i="1"/>
              <a:t>galaxy</a:t>
            </a:r>
            <a:r>
              <a:rPr lang="en-US" altLang="zh-CN"/>
              <a:t> </a:t>
            </a:r>
            <a:r>
              <a:rPr lang="en-US" altLang="zh-CN" i="1"/>
              <a:t>are</a:t>
            </a:r>
            <a:r>
              <a:rPr lang="en-US" altLang="zh-CN"/>
              <a:t> </a:t>
            </a:r>
            <a:r>
              <a:rPr lang="en-US" altLang="zh-CN" i="1"/>
              <a:t>H</a:t>
            </a:r>
            <a:r>
              <a:rPr lang="en-US" altLang="zh-CN"/>
              <a:t> </a:t>
            </a:r>
            <a:r>
              <a:rPr lang="en-US" altLang="zh-CN" i="1"/>
              <a:t>II</a:t>
            </a:r>
            <a:r>
              <a:rPr lang="en-US" altLang="zh-CN"/>
              <a:t> </a:t>
            </a:r>
            <a:r>
              <a:rPr lang="en-US" altLang="zh-CN" i="1"/>
              <a:t>regions</a:t>
            </a:r>
            <a:r>
              <a:rPr lang="en-US" altLang="zh-CN"/>
              <a:t> </a:t>
            </a:r>
            <a:r>
              <a:rPr lang="en-US" altLang="zh-CN" i="1"/>
              <a:t>that</a:t>
            </a:r>
            <a:r>
              <a:rPr lang="en-US" altLang="zh-CN"/>
              <a:t> </a:t>
            </a:r>
            <a:r>
              <a:rPr lang="en-US" altLang="zh-CN" i="1"/>
              <a:t>outline</a:t>
            </a:r>
            <a:r>
              <a:rPr lang="en-US" altLang="zh-CN"/>
              <a:t> </a:t>
            </a:r>
            <a:r>
              <a:rPr lang="en-US" altLang="zh-CN" i="1"/>
              <a:t>the</a:t>
            </a:r>
            <a:r>
              <a:rPr lang="en-US" altLang="zh-CN"/>
              <a:t> </a:t>
            </a:r>
            <a:r>
              <a:rPr lang="en-US" altLang="zh-CN" i="1"/>
              <a:t>spiral</a:t>
            </a:r>
            <a:r>
              <a:rPr lang="en-US" altLang="zh-CN"/>
              <a:t> </a:t>
            </a:r>
            <a:r>
              <a:rPr lang="en-US" altLang="zh-CN" i="1"/>
              <a:t>arms.</a:t>
            </a:r>
            <a:r>
              <a:rPr lang="en-US" altLang="zh-CN"/>
              <a:t> </a:t>
            </a:r>
            <a:r>
              <a:rPr lang="en-US" altLang="zh-CN" i="1"/>
              <a:t>NGC</a:t>
            </a:r>
            <a:r>
              <a:rPr lang="en-US" altLang="zh-CN"/>
              <a:t> </a:t>
            </a:r>
            <a:r>
              <a:rPr lang="en-US" altLang="zh-CN" i="1"/>
              <a:t>253</a:t>
            </a:r>
            <a:r>
              <a:rPr lang="en-US" altLang="zh-CN"/>
              <a:t> </a:t>
            </a:r>
            <a:r>
              <a:rPr lang="en-US" altLang="zh-CN" i="1"/>
              <a:t>belongs</a:t>
            </a:r>
            <a:r>
              <a:rPr lang="en-US" altLang="zh-CN"/>
              <a:t> </a:t>
            </a:r>
            <a:r>
              <a:rPr lang="en-US" altLang="zh-CN" i="1"/>
              <a:t>to</a:t>
            </a:r>
            <a:r>
              <a:rPr lang="en-US" altLang="zh-CN"/>
              <a:t> </a:t>
            </a:r>
            <a:r>
              <a:rPr lang="en-US" altLang="zh-CN" i="1"/>
              <a:t>a cluster</a:t>
            </a:r>
            <a:r>
              <a:rPr lang="en-US" altLang="zh-CN"/>
              <a:t> </a:t>
            </a:r>
            <a:r>
              <a:rPr lang="en-US" altLang="zh-CN" i="1"/>
              <a:t>of</a:t>
            </a:r>
            <a:r>
              <a:rPr lang="en-US" altLang="zh-CN"/>
              <a:t> </a:t>
            </a:r>
            <a:r>
              <a:rPr lang="en-US" altLang="zh-CN" i="1"/>
              <a:t>galaxies</a:t>
            </a:r>
            <a:r>
              <a:rPr lang="en-US" altLang="zh-CN"/>
              <a:t> </a:t>
            </a:r>
            <a:r>
              <a:rPr lang="en-US" altLang="zh-CN" i="1"/>
              <a:t>called</a:t>
            </a:r>
            <a:r>
              <a:rPr lang="en-US" altLang="zh-CN"/>
              <a:t> </a:t>
            </a:r>
            <a:r>
              <a:rPr lang="en-US" altLang="zh-CN" i="1"/>
              <a:t>the</a:t>
            </a:r>
            <a:r>
              <a:rPr lang="en-US" altLang="zh-CN"/>
              <a:t> </a:t>
            </a:r>
            <a:r>
              <a:rPr lang="en-US" altLang="zh-CN" i="1"/>
              <a:t>Sculptor</a:t>
            </a:r>
            <a:r>
              <a:rPr lang="en-US" altLang="zh-CN"/>
              <a:t> </a:t>
            </a:r>
            <a:r>
              <a:rPr lang="en-US" altLang="zh-CN" i="1"/>
              <a:t>group, nearly</a:t>
            </a:r>
            <a:r>
              <a:rPr lang="en-US" altLang="zh-CN"/>
              <a:t> </a:t>
            </a:r>
            <a:r>
              <a:rPr lang="en-US" altLang="zh-CN" i="1"/>
              <a:t>10</a:t>
            </a:r>
            <a:r>
              <a:rPr lang="en-US" altLang="zh-CN"/>
              <a:t> </a:t>
            </a:r>
            <a:r>
              <a:rPr lang="en-US" altLang="zh-CN" i="1"/>
              <a:t>million</a:t>
            </a:r>
            <a:r>
              <a:rPr lang="en-US" altLang="zh-CN"/>
              <a:t> </a:t>
            </a:r>
            <a:r>
              <a:rPr lang="en-US" altLang="zh-CN" i="1"/>
              <a:t>light</a:t>
            </a:r>
            <a:r>
              <a:rPr lang="en-US" altLang="zh-CN"/>
              <a:t> </a:t>
            </a:r>
            <a:r>
              <a:rPr lang="en-US" altLang="zh-CN" i="1"/>
              <a:t>years</a:t>
            </a:r>
            <a:r>
              <a:rPr lang="en-US" altLang="zh-CN"/>
              <a:t> </a:t>
            </a:r>
            <a:r>
              <a:rPr lang="en-US" altLang="zh-CN" i="1"/>
              <a:t>from</a:t>
            </a:r>
            <a:r>
              <a:rPr lang="en-US" altLang="zh-CN"/>
              <a:t> </a:t>
            </a:r>
            <a:r>
              <a:rPr lang="en-US" altLang="zh-CN" i="1"/>
              <a:t>Earth. (Anglo-Australian</a:t>
            </a:r>
            <a:r>
              <a:rPr lang="en-US" altLang="zh-CN"/>
              <a:t> </a:t>
            </a:r>
            <a:r>
              <a:rPr lang="en-US" altLang="zh-CN" i="1"/>
              <a:t>Observatory)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2886AF0-C187-4ED4-BD6C-AE2278803A02}"/>
              </a:ext>
            </a:extLst>
          </p:cNvPr>
          <p:cNvSpPr>
            <a:spLocks noGrp="1" noChangeArrowheads="1"/>
          </p:cNvSpPr>
          <p:nvPr>
            <p:ph type="sldNum" sz="quarter" idx="5"/>
          </p:nvPr>
        </p:nvSpPr>
        <p:spPr>
          <a:ln/>
        </p:spPr>
        <p:txBody>
          <a:bodyPr/>
          <a:lstStyle/>
          <a:p>
            <a:fld id="{F11492D7-132F-4505-8502-5EBCCEA38E7F}" type="slidenum">
              <a:rPr lang="en-US" altLang="zh-CN"/>
              <a:pPr/>
              <a:t>12</a:t>
            </a:fld>
            <a:endParaRPr lang="en-US" altLang="zh-CN"/>
          </a:p>
        </p:txBody>
      </p:sp>
      <p:sp>
        <p:nvSpPr>
          <p:cNvPr id="26626" name="Rectangle 2">
            <a:extLst>
              <a:ext uri="{FF2B5EF4-FFF2-40B4-BE49-F238E27FC236}">
                <a16:creationId xmlns:a16="http://schemas.microsoft.com/office/drawing/2014/main" id="{3C683569-A3A0-4D66-AD75-EB254A3E34E0}"/>
              </a:ext>
            </a:extLst>
          </p:cNvPr>
          <p:cNvSpPr>
            <a:spLocks noRot="1" noChangeArrowheads="1" noTextEdit="1"/>
          </p:cNvSpPr>
          <p:nvPr>
            <p:ph type="sldImg"/>
          </p:nvPr>
        </p:nvSpPr>
        <p:spPr>
          <a:ln/>
        </p:spPr>
      </p:sp>
      <p:sp>
        <p:nvSpPr>
          <p:cNvPr id="26627" name="Rectangle 3">
            <a:extLst>
              <a:ext uri="{FF2B5EF4-FFF2-40B4-BE49-F238E27FC236}">
                <a16:creationId xmlns:a16="http://schemas.microsoft.com/office/drawing/2014/main" id="{7763C76B-C915-43B0-B3A8-7FE301F0944E}"/>
              </a:ext>
            </a:extLst>
          </p:cNvPr>
          <p:cNvSpPr>
            <a:spLocks noGrp="1" noChangeArrowheads="1"/>
          </p:cNvSpPr>
          <p:nvPr>
            <p:ph type="body" idx="1"/>
          </p:nvPr>
        </p:nvSpPr>
        <p:spPr/>
        <p:txBody>
          <a:bodyPr/>
          <a:lstStyle/>
          <a:p>
            <a:r>
              <a:rPr lang="en-US" altLang="zh-CN" i="1"/>
              <a:t>As</a:t>
            </a:r>
            <a:r>
              <a:rPr lang="en-US" altLang="zh-CN"/>
              <a:t> </a:t>
            </a:r>
            <a:r>
              <a:rPr lang="en-US" altLang="zh-CN" i="1"/>
              <a:t>with</a:t>
            </a:r>
            <a:r>
              <a:rPr lang="en-US" altLang="zh-CN"/>
              <a:t> </a:t>
            </a:r>
            <a:r>
              <a:rPr lang="en-US" altLang="zh-CN" i="1"/>
              <a:t>spiral</a:t>
            </a:r>
            <a:r>
              <a:rPr lang="en-US" altLang="zh-CN"/>
              <a:t> </a:t>
            </a:r>
            <a:r>
              <a:rPr lang="en-US" altLang="zh-CN" i="1"/>
              <a:t>galaxies,</a:t>
            </a:r>
            <a:r>
              <a:rPr lang="en-US" altLang="zh-CN"/>
              <a:t> </a:t>
            </a:r>
            <a:r>
              <a:rPr lang="en-US" altLang="zh-CN" i="1"/>
              <a:t>Hubble classified</a:t>
            </a:r>
            <a:r>
              <a:rPr lang="en-US" altLang="zh-CN"/>
              <a:t> </a:t>
            </a:r>
            <a:r>
              <a:rPr lang="en-US" altLang="zh-CN" i="1"/>
              <a:t>barred</a:t>
            </a:r>
            <a:r>
              <a:rPr lang="en-US" altLang="zh-CN"/>
              <a:t> </a:t>
            </a:r>
            <a:r>
              <a:rPr lang="en-US" altLang="zh-CN" i="1"/>
              <a:t>spirals</a:t>
            </a:r>
            <a:r>
              <a:rPr lang="en-US" altLang="zh-CN"/>
              <a:t> </a:t>
            </a:r>
            <a:r>
              <a:rPr lang="en-US" altLang="zh-CN" i="1"/>
              <a:t>according</a:t>
            </a:r>
            <a:r>
              <a:rPr lang="en-US" altLang="zh-CN"/>
              <a:t> </a:t>
            </a:r>
            <a:r>
              <a:rPr lang="en-US" altLang="zh-CN" i="1"/>
              <a:t>to</a:t>
            </a:r>
            <a:r>
              <a:rPr lang="en-US" altLang="zh-CN"/>
              <a:t> </a:t>
            </a:r>
            <a:r>
              <a:rPr lang="en-US" altLang="zh-CN" i="1"/>
              <a:t>the winding</a:t>
            </a:r>
            <a:r>
              <a:rPr lang="en-US" altLang="zh-CN"/>
              <a:t> </a:t>
            </a:r>
            <a:r>
              <a:rPr lang="en-US" altLang="zh-CN" i="1"/>
              <a:t>of</a:t>
            </a:r>
            <a:r>
              <a:rPr lang="en-US" altLang="zh-CN"/>
              <a:t> </a:t>
            </a:r>
            <a:r>
              <a:rPr lang="en-US" altLang="zh-CN" i="1"/>
              <a:t>their</a:t>
            </a:r>
            <a:r>
              <a:rPr lang="en-US" altLang="zh-CN"/>
              <a:t> </a:t>
            </a:r>
            <a:r>
              <a:rPr lang="en-US" altLang="zh-CN" i="1"/>
              <a:t>spiral</a:t>
            </a:r>
            <a:r>
              <a:rPr lang="en-US" altLang="zh-CN"/>
              <a:t> </a:t>
            </a:r>
            <a:r>
              <a:rPr lang="en-US" altLang="zh-CN" i="1"/>
              <a:t>arms</a:t>
            </a:r>
            <a:r>
              <a:rPr lang="en-US" altLang="zh-CN"/>
              <a:t> </a:t>
            </a:r>
            <a:r>
              <a:rPr lang="en-US" altLang="zh-CN" i="1"/>
              <a:t>and</a:t>
            </a:r>
            <a:r>
              <a:rPr lang="en-US" altLang="zh-CN"/>
              <a:t> </a:t>
            </a:r>
            <a:r>
              <a:rPr lang="en-US" altLang="zh-CN" i="1"/>
              <a:t>the</a:t>
            </a:r>
            <a:r>
              <a:rPr lang="en-US" altLang="zh-CN"/>
              <a:t> </a:t>
            </a:r>
            <a:r>
              <a:rPr lang="en-US" altLang="zh-CN" i="1"/>
              <a:t>size of</a:t>
            </a:r>
            <a:r>
              <a:rPr lang="en-US" altLang="zh-CN"/>
              <a:t> </a:t>
            </a:r>
            <a:r>
              <a:rPr lang="en-US" altLang="zh-CN" i="1"/>
              <a:t>the</a:t>
            </a:r>
            <a:r>
              <a:rPr lang="en-US" altLang="zh-CN"/>
              <a:t> </a:t>
            </a:r>
            <a:r>
              <a:rPr lang="en-US" altLang="zh-CN" i="1"/>
              <a:t>central</a:t>
            </a:r>
            <a:r>
              <a:rPr lang="en-US" altLang="zh-CN"/>
              <a:t> </a:t>
            </a:r>
            <a:r>
              <a:rPr lang="en-US" altLang="zh-CN" i="1"/>
              <a:t>bulge.</a:t>
            </a:r>
            <a:r>
              <a:rPr lang="en-US" altLang="zh-CN"/>
              <a:t> </a:t>
            </a:r>
            <a:r>
              <a:rPr lang="en-US" altLang="zh-CN" i="1"/>
              <a:t>Three</a:t>
            </a:r>
            <a:r>
              <a:rPr lang="en-US" altLang="zh-CN"/>
              <a:t> </a:t>
            </a:r>
            <a:r>
              <a:rPr lang="en-US" altLang="zh-CN" i="1"/>
              <a:t>examples</a:t>
            </a:r>
            <a:r>
              <a:rPr lang="en-US" altLang="zh-CN"/>
              <a:t> </a:t>
            </a:r>
            <a:r>
              <a:rPr lang="en-US" altLang="zh-CN" i="1"/>
              <a:t>are shown</a:t>
            </a:r>
            <a:r>
              <a:rPr lang="en-US" altLang="zh-CN"/>
              <a:t> </a:t>
            </a:r>
            <a:r>
              <a:rPr lang="en-US" altLang="zh-CN" i="1"/>
              <a:t>here.</a:t>
            </a:r>
            <a:r>
              <a:rPr lang="en-US" altLang="zh-CN"/>
              <a:t> </a:t>
            </a:r>
            <a:r>
              <a:rPr lang="en-US" altLang="zh-CN" i="1"/>
              <a:t>(Mount</a:t>
            </a:r>
            <a:r>
              <a:rPr lang="en-US" altLang="zh-CN"/>
              <a:t> </a:t>
            </a:r>
            <a:r>
              <a:rPr lang="en-US" altLang="zh-CN" i="1"/>
              <a:t>Wilson</a:t>
            </a:r>
            <a:r>
              <a:rPr lang="en-US" altLang="zh-CN"/>
              <a:t> </a:t>
            </a:r>
            <a:r>
              <a:rPr lang="en-US" altLang="zh-CN" i="1"/>
              <a:t>and</a:t>
            </a:r>
            <a:r>
              <a:rPr lang="en-US" altLang="zh-CN"/>
              <a:t> </a:t>
            </a:r>
            <a:r>
              <a:rPr lang="en-US" altLang="zh-CN" i="1"/>
              <a:t>Las Campanas</a:t>
            </a:r>
            <a:r>
              <a:rPr lang="en-US" altLang="zh-CN"/>
              <a:t> </a:t>
            </a:r>
            <a:r>
              <a:rPr lang="en-US" altLang="zh-CN" i="1"/>
              <a:t>Observatories)</a:t>
            </a:r>
            <a:r>
              <a:rPr lang="en-US" altLang="zh-CN"/>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8FF7741-7F53-4045-B75E-C9484EE4C5E5}"/>
              </a:ext>
            </a:extLst>
          </p:cNvPr>
          <p:cNvSpPr>
            <a:spLocks noGrp="1" noChangeArrowheads="1"/>
          </p:cNvSpPr>
          <p:nvPr>
            <p:ph type="sldNum" sz="quarter" idx="5"/>
          </p:nvPr>
        </p:nvSpPr>
        <p:spPr>
          <a:ln/>
        </p:spPr>
        <p:txBody>
          <a:bodyPr/>
          <a:lstStyle/>
          <a:p>
            <a:fld id="{DD2A15F4-7527-4DA3-89ED-6B6B6B440A8C}" type="slidenum">
              <a:rPr lang="en-US" altLang="zh-CN"/>
              <a:pPr/>
              <a:t>13</a:t>
            </a:fld>
            <a:endParaRPr lang="en-US" altLang="zh-CN"/>
          </a:p>
        </p:txBody>
      </p:sp>
      <p:sp>
        <p:nvSpPr>
          <p:cNvPr id="22530" name="Rectangle 2">
            <a:extLst>
              <a:ext uri="{FF2B5EF4-FFF2-40B4-BE49-F238E27FC236}">
                <a16:creationId xmlns:a16="http://schemas.microsoft.com/office/drawing/2014/main" id="{2DD29D3B-815F-43E9-8031-5D7B89561221}"/>
              </a:ext>
            </a:extLst>
          </p:cNvPr>
          <p:cNvSpPr>
            <a:spLocks noRot="1" noChangeArrowheads="1" noTextEdit="1"/>
          </p:cNvSpPr>
          <p:nvPr>
            <p:ph type="sldImg"/>
          </p:nvPr>
        </p:nvSpPr>
        <p:spPr>
          <a:ln/>
        </p:spPr>
      </p:sp>
      <p:sp>
        <p:nvSpPr>
          <p:cNvPr id="22531" name="Rectangle 3">
            <a:extLst>
              <a:ext uri="{FF2B5EF4-FFF2-40B4-BE49-F238E27FC236}">
                <a16:creationId xmlns:a16="http://schemas.microsoft.com/office/drawing/2014/main" id="{1AA66FA1-7F93-4E40-AD67-1A2F36779AB2}"/>
              </a:ext>
            </a:extLst>
          </p:cNvPr>
          <p:cNvSpPr>
            <a:spLocks noGrp="1" noChangeArrowheads="1"/>
          </p:cNvSpPr>
          <p:nvPr>
            <p:ph type="body" idx="1"/>
          </p:nvPr>
        </p:nvSpPr>
        <p:spPr/>
        <p:txBody>
          <a:bodyPr/>
          <a:lstStyle/>
          <a:p>
            <a:r>
              <a:rPr lang="en-US" altLang="zh-CN" i="1"/>
              <a:t>Hubble</a:t>
            </a:r>
            <a:r>
              <a:rPr lang="en-US" altLang="zh-CN"/>
              <a:t> </a:t>
            </a:r>
            <a:r>
              <a:rPr lang="en-US" altLang="zh-CN" i="1"/>
              <a:t>classified</a:t>
            </a:r>
            <a:r>
              <a:rPr lang="en-US" altLang="zh-CN"/>
              <a:t> </a:t>
            </a:r>
            <a:r>
              <a:rPr lang="en-US" altLang="zh-CN" i="1"/>
              <a:t>spiral</a:t>
            </a:r>
            <a:r>
              <a:rPr lang="en-US" altLang="zh-CN"/>
              <a:t> </a:t>
            </a:r>
            <a:r>
              <a:rPr lang="en-US" altLang="zh-CN" i="1"/>
              <a:t>galaxies</a:t>
            </a:r>
            <a:r>
              <a:rPr lang="en-US" altLang="zh-CN"/>
              <a:t> </a:t>
            </a:r>
            <a:r>
              <a:rPr lang="en-US" altLang="zh-CN" i="1"/>
              <a:t>according </a:t>
            </a:r>
            <a:r>
              <a:rPr lang="en-US" altLang="zh-CN"/>
              <a:t>to </a:t>
            </a:r>
            <a:r>
              <a:rPr lang="en-US" altLang="zh-CN" i="1"/>
              <a:t>the</a:t>
            </a:r>
            <a:r>
              <a:rPr lang="en-US" altLang="zh-CN"/>
              <a:t> </a:t>
            </a:r>
            <a:r>
              <a:rPr lang="en-US" altLang="zh-CN" i="1"/>
              <a:t>winding</a:t>
            </a:r>
            <a:r>
              <a:rPr lang="en-US" altLang="zh-CN"/>
              <a:t> </a:t>
            </a:r>
            <a:r>
              <a:rPr lang="en-US" altLang="zh-CN" i="1"/>
              <a:t>of</a:t>
            </a:r>
            <a:r>
              <a:rPr lang="en-US" altLang="zh-CN"/>
              <a:t> </a:t>
            </a:r>
            <a:r>
              <a:rPr lang="en-US" altLang="zh-CN" i="1"/>
              <a:t>the</a:t>
            </a:r>
            <a:r>
              <a:rPr lang="en-US" altLang="zh-CN"/>
              <a:t> </a:t>
            </a:r>
            <a:r>
              <a:rPr lang="en-US" altLang="zh-CN" i="1"/>
              <a:t>spiral</a:t>
            </a:r>
            <a:r>
              <a:rPr lang="en-US" altLang="zh-CN"/>
              <a:t> </a:t>
            </a:r>
            <a:r>
              <a:rPr lang="en-US" altLang="zh-CN" i="1"/>
              <a:t>arms</a:t>
            </a:r>
            <a:r>
              <a:rPr lang="en-US" altLang="zh-CN"/>
              <a:t> </a:t>
            </a:r>
            <a:r>
              <a:rPr lang="en-US" altLang="zh-CN" i="1"/>
              <a:t>and</a:t>
            </a:r>
            <a:r>
              <a:rPr lang="en-US" altLang="zh-CN"/>
              <a:t> </a:t>
            </a:r>
            <a:r>
              <a:rPr lang="en-US" altLang="zh-CN" i="1"/>
              <a:t>the sue</a:t>
            </a:r>
            <a:r>
              <a:rPr lang="en-US" altLang="zh-CN"/>
              <a:t> </a:t>
            </a:r>
            <a:r>
              <a:rPr lang="en-US" altLang="zh-CN" i="1"/>
              <a:t>of</a:t>
            </a:r>
            <a:r>
              <a:rPr lang="en-US" altLang="zh-CN"/>
              <a:t> </a:t>
            </a:r>
            <a:r>
              <a:rPr lang="en-US" altLang="zh-CN" i="1"/>
              <a:t>the</a:t>
            </a:r>
            <a:r>
              <a:rPr lang="en-US" altLang="zh-CN"/>
              <a:t> </a:t>
            </a:r>
            <a:r>
              <a:rPr lang="en-US" altLang="zh-CN" i="1"/>
              <a:t>central</a:t>
            </a:r>
            <a:r>
              <a:rPr lang="en-US" altLang="zh-CN"/>
              <a:t> </a:t>
            </a:r>
            <a:r>
              <a:rPr lang="en-US" altLang="zh-CN" i="1"/>
              <a:t>bulge.</a:t>
            </a:r>
            <a:r>
              <a:rPr lang="en-US" altLang="zh-CN"/>
              <a:t> </a:t>
            </a:r>
            <a:r>
              <a:rPr lang="en-US" altLang="zh-CN" i="1"/>
              <a:t>Three</a:t>
            </a:r>
            <a:r>
              <a:rPr lang="en-US" altLang="zh-CN"/>
              <a:t> </a:t>
            </a:r>
            <a:r>
              <a:rPr lang="en-US" altLang="zh-CN" i="1"/>
              <a:t>examples are</a:t>
            </a:r>
            <a:r>
              <a:rPr lang="en-US" altLang="zh-CN"/>
              <a:t> </a:t>
            </a:r>
            <a:r>
              <a:rPr lang="en-US" altLang="zh-CN" i="1"/>
              <a:t>shown</a:t>
            </a:r>
            <a:r>
              <a:rPr lang="en-US" altLang="zh-CN"/>
              <a:t> </a:t>
            </a:r>
            <a:r>
              <a:rPr lang="en-US" altLang="zh-CN" i="1"/>
              <a:t>here.</a:t>
            </a:r>
            <a:r>
              <a:rPr lang="en-US" altLang="zh-CN"/>
              <a:t> </a:t>
            </a:r>
            <a:r>
              <a:rPr lang="en-US" altLang="zh-CN" i="1"/>
              <a:t>(Mount</a:t>
            </a:r>
            <a:r>
              <a:rPr lang="en-US" altLang="zh-CN"/>
              <a:t> </a:t>
            </a:r>
            <a:r>
              <a:rPr lang="en-US" altLang="zh-CN" i="1"/>
              <a:t>Wilson</a:t>
            </a:r>
            <a:r>
              <a:rPr lang="en-US" altLang="zh-CN"/>
              <a:t> </a:t>
            </a:r>
            <a:r>
              <a:rPr lang="en-US" altLang="zh-CN" i="1"/>
              <a:t>and</a:t>
            </a:r>
            <a:r>
              <a:rPr lang="en-US" altLang="zh-CN"/>
              <a:t> </a:t>
            </a:r>
            <a:r>
              <a:rPr lang="en-US" altLang="zh-CN" i="1"/>
              <a:t>Las Campanas</a:t>
            </a:r>
            <a:r>
              <a:rPr lang="en-US" altLang="zh-CN"/>
              <a:t> </a:t>
            </a:r>
            <a:r>
              <a:rPr lang="en-US" altLang="zh-CN" i="1"/>
              <a:t>Observatories)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453B92C-50A1-4974-BCDC-DD232851B090}"/>
              </a:ext>
            </a:extLst>
          </p:cNvPr>
          <p:cNvSpPr>
            <a:spLocks noGrp="1" noChangeArrowheads="1"/>
          </p:cNvSpPr>
          <p:nvPr>
            <p:ph type="sldNum" sz="quarter" idx="5"/>
          </p:nvPr>
        </p:nvSpPr>
        <p:spPr>
          <a:ln/>
        </p:spPr>
        <p:txBody>
          <a:bodyPr/>
          <a:lstStyle/>
          <a:p>
            <a:fld id="{56937808-486B-466A-B6E5-75B59EE8DED6}" type="slidenum">
              <a:rPr lang="en-US" altLang="zh-CN"/>
              <a:pPr/>
              <a:t>14</a:t>
            </a:fld>
            <a:endParaRPr lang="en-US" altLang="zh-CN"/>
          </a:p>
        </p:txBody>
      </p:sp>
      <p:sp>
        <p:nvSpPr>
          <p:cNvPr id="14338" name="Rectangle 2">
            <a:extLst>
              <a:ext uri="{FF2B5EF4-FFF2-40B4-BE49-F238E27FC236}">
                <a16:creationId xmlns:a16="http://schemas.microsoft.com/office/drawing/2014/main" id="{C8A95C32-7C22-4659-9660-5A445E17B9EF}"/>
              </a:ext>
            </a:extLst>
          </p:cNvPr>
          <p:cNvSpPr>
            <a:spLocks noRot="1" noChangeArrowheads="1" noTextEdit="1"/>
          </p:cNvSpPr>
          <p:nvPr>
            <p:ph type="sldImg"/>
          </p:nvPr>
        </p:nvSpPr>
        <p:spPr>
          <a:ln/>
        </p:spPr>
      </p:sp>
      <p:sp>
        <p:nvSpPr>
          <p:cNvPr id="14339" name="Rectangle 3">
            <a:extLst>
              <a:ext uri="{FF2B5EF4-FFF2-40B4-BE49-F238E27FC236}">
                <a16:creationId xmlns:a16="http://schemas.microsoft.com/office/drawing/2014/main" id="{585A03FC-8DEC-4E37-96AC-2A0827FD64C9}"/>
              </a:ext>
            </a:extLst>
          </p:cNvPr>
          <p:cNvSpPr>
            <a:spLocks noGrp="1" noChangeArrowheads="1"/>
          </p:cNvSpPr>
          <p:nvPr>
            <p:ph type="body" idx="1"/>
          </p:nvPr>
        </p:nvSpPr>
        <p:spPr/>
        <p:txBody>
          <a:bodyPr/>
          <a:lstStyle/>
          <a:p>
            <a:r>
              <a:rPr lang="en-US" altLang="zh-CN" i="1"/>
              <a:t>If</a:t>
            </a:r>
            <a:r>
              <a:rPr lang="en-US" altLang="zh-CN"/>
              <a:t> </a:t>
            </a:r>
            <a:r>
              <a:rPr lang="en-US" altLang="zh-CN" i="1"/>
              <a:t>we</a:t>
            </a:r>
            <a:r>
              <a:rPr lang="en-US" altLang="zh-CN"/>
              <a:t> </a:t>
            </a:r>
            <a:r>
              <a:rPr lang="en-US" altLang="zh-CN" i="1"/>
              <a:t>could</a:t>
            </a:r>
            <a:r>
              <a:rPr lang="en-US" altLang="zh-CN"/>
              <a:t> </a:t>
            </a:r>
            <a:r>
              <a:rPr lang="en-US" altLang="zh-CN" i="1"/>
              <a:t>view</a:t>
            </a:r>
            <a:r>
              <a:rPr lang="en-US" altLang="zh-CN"/>
              <a:t> </a:t>
            </a:r>
            <a:r>
              <a:rPr lang="en-US" altLang="zh-CN" i="1"/>
              <a:t>our</a:t>
            </a:r>
            <a:r>
              <a:rPr lang="en-US" altLang="zh-CN"/>
              <a:t> </a:t>
            </a:r>
            <a:r>
              <a:rPr lang="en-US" altLang="zh-CN" i="1"/>
              <a:t>galaxy</a:t>
            </a:r>
            <a:r>
              <a:rPr lang="en-US" altLang="zh-CN"/>
              <a:t> </a:t>
            </a:r>
            <a:r>
              <a:rPr lang="en-US" altLang="zh-CN" i="1"/>
              <a:t>face-on from</a:t>
            </a:r>
            <a:r>
              <a:rPr lang="en-US" altLang="zh-CN"/>
              <a:t> </a:t>
            </a:r>
            <a:r>
              <a:rPr lang="en-US" altLang="zh-CN" i="1"/>
              <a:t>a</a:t>
            </a:r>
            <a:r>
              <a:rPr lang="en-US" altLang="zh-CN"/>
              <a:t> </a:t>
            </a:r>
            <a:r>
              <a:rPr lang="en-US" altLang="zh-CN" i="1"/>
              <a:t>great</a:t>
            </a:r>
            <a:r>
              <a:rPr lang="en-US" altLang="zh-CN"/>
              <a:t> </a:t>
            </a:r>
            <a:r>
              <a:rPr lang="en-US" altLang="zh-CN" i="1"/>
              <a:t>distance,</a:t>
            </a:r>
            <a:r>
              <a:rPr lang="en-US" altLang="zh-CN"/>
              <a:t> </a:t>
            </a:r>
            <a:r>
              <a:rPr lang="en-US" altLang="zh-CN" i="1"/>
              <a:t>it</a:t>
            </a:r>
            <a:r>
              <a:rPr lang="en-US" altLang="zh-CN"/>
              <a:t> </a:t>
            </a:r>
            <a:r>
              <a:rPr lang="en-US" altLang="zh-CN" i="1"/>
              <a:t>would</a:t>
            </a:r>
            <a:r>
              <a:rPr lang="en-US" altLang="zh-CN"/>
              <a:t> </a:t>
            </a:r>
            <a:r>
              <a:rPr lang="en-US" altLang="zh-CN" i="1"/>
              <a:t>look</a:t>
            </a:r>
            <a:r>
              <a:rPr lang="en-US" altLang="zh-CN"/>
              <a:t> </a:t>
            </a:r>
            <a:r>
              <a:rPr lang="en-US" altLang="zh-CN" i="1"/>
              <a:t>somewhat like</a:t>
            </a:r>
            <a:r>
              <a:rPr lang="en-US" altLang="zh-CN"/>
              <a:t> </a:t>
            </a:r>
            <a:r>
              <a:rPr lang="en-US" altLang="zh-CN" i="1"/>
              <a:t>this</a:t>
            </a:r>
            <a:r>
              <a:rPr lang="en-US" altLang="zh-CN"/>
              <a:t> </a:t>
            </a:r>
            <a:r>
              <a:rPr lang="en-US" altLang="zh-CN" i="1"/>
              <a:t>spiral</a:t>
            </a:r>
            <a:r>
              <a:rPr lang="en-US" altLang="zh-CN"/>
              <a:t> </a:t>
            </a:r>
            <a:r>
              <a:rPr lang="en-US" altLang="zh-CN" i="1"/>
              <a:t>galaxy</a:t>
            </a:r>
            <a:r>
              <a:rPr lang="en-US" altLang="zh-CN"/>
              <a:t> </a:t>
            </a:r>
            <a:r>
              <a:rPr lang="en-US" altLang="zh-CN" i="1"/>
              <a:t>in</a:t>
            </a:r>
            <a:r>
              <a:rPr lang="en-US" altLang="zh-CN"/>
              <a:t> </a:t>
            </a:r>
            <a:r>
              <a:rPr lang="en-US" altLang="zh-CN" i="1"/>
              <a:t>the</a:t>
            </a:r>
            <a:r>
              <a:rPr lang="en-US" altLang="zh-CN"/>
              <a:t> </a:t>
            </a:r>
            <a:r>
              <a:rPr lang="en-US" altLang="zh-CN" i="1"/>
              <a:t>constellation</a:t>
            </a:r>
            <a:r>
              <a:rPr lang="en-US" altLang="zh-CN"/>
              <a:t> </a:t>
            </a:r>
            <a:r>
              <a:rPr lang="en-US" altLang="zh-CN" i="1"/>
              <a:t>of Cygnus.</a:t>
            </a:r>
            <a:r>
              <a:rPr lang="en-US" altLang="zh-CN"/>
              <a:t> </a:t>
            </a:r>
            <a:r>
              <a:rPr lang="en-US" altLang="zh-CN" i="1"/>
              <a:t>The</a:t>
            </a:r>
            <a:r>
              <a:rPr lang="en-US" altLang="zh-CN"/>
              <a:t> </a:t>
            </a:r>
            <a:r>
              <a:rPr lang="en-US" altLang="zh-CN" i="1"/>
              <a:t>spiral</a:t>
            </a:r>
            <a:r>
              <a:rPr lang="en-US" altLang="zh-CN"/>
              <a:t> </a:t>
            </a:r>
            <a:r>
              <a:rPr lang="en-US" altLang="zh-CN" i="1"/>
              <a:t>arms</a:t>
            </a:r>
            <a:r>
              <a:rPr lang="en-US" altLang="zh-CN"/>
              <a:t> </a:t>
            </a:r>
            <a:r>
              <a:rPr lang="en-US" altLang="zh-CN" i="1"/>
              <a:t>are</a:t>
            </a:r>
            <a:r>
              <a:rPr lang="en-US" altLang="zh-CN"/>
              <a:t> </a:t>
            </a:r>
            <a:r>
              <a:rPr lang="en-US" altLang="zh-CN" i="1"/>
              <a:t>outlined</a:t>
            </a:r>
            <a:r>
              <a:rPr lang="en-US" altLang="zh-CN"/>
              <a:t> </a:t>
            </a:r>
            <a:r>
              <a:rPr lang="en-US" altLang="zh-CN" i="1"/>
              <a:t>by</a:t>
            </a:r>
            <a:r>
              <a:rPr lang="en-US" altLang="zh-CN"/>
              <a:t> </a:t>
            </a:r>
            <a:r>
              <a:rPr lang="en-US" altLang="zh-CN" i="1"/>
              <a:t>numerous</a:t>
            </a:r>
            <a:r>
              <a:rPr lang="en-US" altLang="zh-CN"/>
              <a:t> </a:t>
            </a:r>
            <a:r>
              <a:rPr lang="en-US" altLang="zh-CN" i="1"/>
              <a:t>H</a:t>
            </a:r>
            <a:r>
              <a:rPr lang="en-US" altLang="zh-CN"/>
              <a:t> </a:t>
            </a:r>
            <a:r>
              <a:rPr lang="en-US" altLang="zh-CN" i="1"/>
              <a:t>II</a:t>
            </a:r>
            <a:r>
              <a:rPr lang="en-US" altLang="zh-CN"/>
              <a:t> </a:t>
            </a:r>
            <a:r>
              <a:rPr lang="en-US" altLang="zh-CN" i="1"/>
              <a:t>regions</a:t>
            </a:r>
            <a:r>
              <a:rPr lang="en-US" altLang="zh-CN"/>
              <a:t> </a:t>
            </a:r>
            <a:r>
              <a:rPr lang="en-US" altLang="zh-CN" i="1"/>
              <a:t>and</a:t>
            </a:r>
            <a:r>
              <a:rPr lang="en-US" altLang="zh-CN"/>
              <a:t> </a:t>
            </a:r>
            <a:r>
              <a:rPr lang="en-US" altLang="zh-CN" i="1"/>
              <a:t>OB</a:t>
            </a:r>
            <a:r>
              <a:rPr lang="en-US" altLang="zh-CN"/>
              <a:t> </a:t>
            </a:r>
            <a:r>
              <a:rPr lang="en-US" altLang="zh-CN" i="1"/>
              <a:t>associations. (U.S.</a:t>
            </a:r>
            <a:r>
              <a:rPr lang="en-US" altLang="zh-CN"/>
              <a:t> </a:t>
            </a:r>
            <a:r>
              <a:rPr lang="en-US" altLang="zh-CN" i="1"/>
              <a:t>Naval</a:t>
            </a:r>
            <a:r>
              <a:rPr lang="en-US" altLang="zh-CN"/>
              <a:t> </a:t>
            </a:r>
            <a:r>
              <a:rPr lang="en-US" altLang="zh-CN" i="1"/>
              <a:t>Observatory)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BB2AB31-8932-4C5B-9A7E-550662A42739}"/>
              </a:ext>
            </a:extLst>
          </p:cNvPr>
          <p:cNvSpPr>
            <a:spLocks noGrp="1" noChangeArrowheads="1"/>
          </p:cNvSpPr>
          <p:nvPr>
            <p:ph type="sldNum" sz="quarter" idx="5"/>
          </p:nvPr>
        </p:nvSpPr>
        <p:spPr>
          <a:ln/>
        </p:spPr>
        <p:txBody>
          <a:bodyPr/>
          <a:lstStyle/>
          <a:p>
            <a:fld id="{17A6BA27-DB23-4466-ADEE-121AD2773BC6}" type="slidenum">
              <a:rPr lang="en-US" altLang="zh-CN"/>
              <a:pPr/>
              <a:t>15</a:t>
            </a:fld>
            <a:endParaRPr lang="en-US" altLang="zh-CN"/>
          </a:p>
        </p:txBody>
      </p:sp>
      <p:sp>
        <p:nvSpPr>
          <p:cNvPr id="20482" name="Rectangle 2">
            <a:extLst>
              <a:ext uri="{FF2B5EF4-FFF2-40B4-BE49-F238E27FC236}">
                <a16:creationId xmlns:a16="http://schemas.microsoft.com/office/drawing/2014/main" id="{B63318E7-2D6B-4A51-8D1F-7D7C32335362}"/>
              </a:ext>
            </a:extLst>
          </p:cNvPr>
          <p:cNvSpPr>
            <a:spLocks noRot="1" noChangeArrowheads="1" noTextEdit="1"/>
          </p:cNvSpPr>
          <p:nvPr>
            <p:ph type="sldImg"/>
          </p:nvPr>
        </p:nvSpPr>
        <p:spPr>
          <a:ln/>
        </p:spPr>
      </p:sp>
      <p:sp>
        <p:nvSpPr>
          <p:cNvPr id="20483" name="Rectangle 3">
            <a:extLst>
              <a:ext uri="{FF2B5EF4-FFF2-40B4-BE49-F238E27FC236}">
                <a16:creationId xmlns:a16="http://schemas.microsoft.com/office/drawing/2014/main" id="{E97C3C4D-983E-48F6-B7D9-ACCB0BC9A15E}"/>
              </a:ext>
            </a:extLst>
          </p:cNvPr>
          <p:cNvSpPr>
            <a:spLocks noGrp="1" noChangeArrowheads="1"/>
          </p:cNvSpPr>
          <p:nvPr>
            <p:ph type="body" idx="1"/>
          </p:nvPr>
        </p:nvSpPr>
        <p:spPr/>
        <p:txBody>
          <a:bodyPr/>
          <a:lstStyle/>
          <a:p>
            <a:r>
              <a:rPr lang="en-US" altLang="zh-CN" b="1" i="1"/>
              <a:t>[left]</a:t>
            </a:r>
            <a:r>
              <a:rPr lang="en-US" altLang="zh-CN"/>
              <a:t>  </a:t>
            </a:r>
            <a:r>
              <a:rPr lang="en-US" altLang="zh-CN" b="1" i="1"/>
              <a:t>The</a:t>
            </a:r>
            <a:r>
              <a:rPr lang="en-US" altLang="zh-CN"/>
              <a:t> </a:t>
            </a:r>
            <a:r>
              <a:rPr lang="en-US" altLang="zh-CN" b="1" i="1"/>
              <a:t>Andromeda</a:t>
            </a:r>
            <a:r>
              <a:rPr lang="en-US" altLang="zh-CN"/>
              <a:t> </a:t>
            </a:r>
            <a:r>
              <a:rPr lang="en-US" altLang="zh-CN" b="1" i="1"/>
              <a:t>Galaxy (called</a:t>
            </a:r>
            <a:r>
              <a:rPr lang="en-US" altLang="zh-CN"/>
              <a:t> </a:t>
            </a:r>
            <a:r>
              <a:rPr lang="en-US" altLang="zh-CN" b="1" i="1"/>
              <a:t>M31</a:t>
            </a:r>
            <a:r>
              <a:rPr lang="en-US" altLang="zh-CN"/>
              <a:t> </a:t>
            </a:r>
            <a:r>
              <a:rPr lang="en-US" altLang="zh-CN" b="1" i="1"/>
              <a:t>or</a:t>
            </a:r>
            <a:r>
              <a:rPr lang="en-US" altLang="zh-CN"/>
              <a:t> </a:t>
            </a:r>
            <a:r>
              <a:rPr lang="en-US" altLang="zh-CN" b="1" i="1"/>
              <a:t>NGC</a:t>
            </a:r>
            <a:r>
              <a:rPr lang="en-US" altLang="zh-CN"/>
              <a:t> </a:t>
            </a:r>
            <a:r>
              <a:rPr lang="en-US" altLang="zh-CN" b="1" i="1"/>
              <a:t>224)</a:t>
            </a:r>
            <a:r>
              <a:rPr lang="en-US" altLang="zh-CN"/>
              <a:t>  </a:t>
            </a:r>
            <a:r>
              <a:rPr lang="en-US" altLang="zh-CN" i="1"/>
              <a:t>This</a:t>
            </a:r>
            <a:r>
              <a:rPr lang="en-US" altLang="zh-CN"/>
              <a:t> </a:t>
            </a:r>
            <a:r>
              <a:rPr lang="en-US" altLang="zh-CN" i="1"/>
              <a:t>nearby</a:t>
            </a:r>
            <a:r>
              <a:rPr lang="en-US" altLang="zh-CN"/>
              <a:t> </a:t>
            </a:r>
            <a:r>
              <a:rPr lang="en-US" altLang="zh-CN" i="1"/>
              <a:t>galaxy</a:t>
            </a:r>
            <a:r>
              <a:rPr lang="en-US" altLang="zh-CN"/>
              <a:t> </a:t>
            </a:r>
            <a:r>
              <a:rPr lang="en-US" altLang="zh-CN" i="1"/>
              <a:t>covers</a:t>
            </a:r>
            <a:r>
              <a:rPr lang="en-US" altLang="zh-CN"/>
              <a:t> </a:t>
            </a:r>
            <a:r>
              <a:rPr lang="en-US" altLang="zh-CN" i="1"/>
              <a:t>an</a:t>
            </a:r>
            <a:r>
              <a:rPr lang="en-US" altLang="zh-CN"/>
              <a:t> </a:t>
            </a:r>
            <a:r>
              <a:rPr lang="en-US" altLang="zh-CN" i="1"/>
              <a:t>area</a:t>
            </a:r>
            <a:r>
              <a:rPr lang="en-US" altLang="zh-CN"/>
              <a:t> </a:t>
            </a:r>
            <a:r>
              <a:rPr lang="en-US" altLang="zh-CN" i="1"/>
              <a:t>of</a:t>
            </a:r>
            <a:r>
              <a:rPr lang="en-US" altLang="zh-CN"/>
              <a:t> </a:t>
            </a:r>
            <a:r>
              <a:rPr lang="en-US" altLang="zh-CN" i="1"/>
              <a:t>the</a:t>
            </a:r>
            <a:r>
              <a:rPr lang="en-US" altLang="zh-CN"/>
              <a:t> </a:t>
            </a:r>
            <a:r>
              <a:rPr lang="en-US" altLang="zh-CN" i="1"/>
              <a:t>sky</a:t>
            </a:r>
            <a:r>
              <a:rPr lang="en-US" altLang="zh-CN"/>
              <a:t> </a:t>
            </a:r>
            <a:r>
              <a:rPr lang="en-US" altLang="zh-CN" i="1"/>
              <a:t>roughly</a:t>
            </a:r>
            <a:r>
              <a:rPr lang="en-US" altLang="zh-CN"/>
              <a:t> </a:t>
            </a:r>
            <a:r>
              <a:rPr lang="en-US" altLang="zh-CN" i="1"/>
              <a:t>five times</a:t>
            </a:r>
            <a:r>
              <a:rPr lang="en-US" altLang="zh-CN"/>
              <a:t> </a:t>
            </a:r>
            <a:r>
              <a:rPr lang="en-US" altLang="zh-CN" i="1"/>
              <a:t>as</a:t>
            </a:r>
            <a:r>
              <a:rPr lang="en-US" altLang="zh-CN"/>
              <a:t> </a:t>
            </a:r>
            <a:r>
              <a:rPr lang="en-US" altLang="zh-CN" i="1"/>
              <a:t>large</a:t>
            </a:r>
            <a:r>
              <a:rPr lang="en-US" altLang="zh-CN"/>
              <a:t> </a:t>
            </a:r>
            <a:r>
              <a:rPr lang="en-US" altLang="zh-CN" i="1"/>
              <a:t>as</a:t>
            </a:r>
            <a:r>
              <a:rPr lang="en-US" altLang="zh-CN"/>
              <a:t> </a:t>
            </a:r>
            <a:r>
              <a:rPr lang="en-US" altLang="zh-CN" i="1"/>
              <a:t>the</a:t>
            </a:r>
            <a:r>
              <a:rPr lang="en-US" altLang="zh-CN"/>
              <a:t> </a:t>
            </a:r>
            <a:r>
              <a:rPr lang="en-US" altLang="zh-CN" i="1"/>
              <a:t>full</a:t>
            </a:r>
            <a:r>
              <a:rPr lang="en-US" altLang="zh-CN"/>
              <a:t> </a:t>
            </a:r>
            <a:r>
              <a:rPr lang="en-US" altLang="zh-CN" i="1"/>
              <a:t>moon.</a:t>
            </a:r>
            <a:r>
              <a:rPr lang="en-US" altLang="zh-CN"/>
              <a:t> </a:t>
            </a:r>
            <a:r>
              <a:rPr lang="en-US" altLang="zh-CN" i="1"/>
              <a:t>Under</a:t>
            </a:r>
            <a:r>
              <a:rPr lang="en-US" altLang="zh-CN"/>
              <a:t> </a:t>
            </a:r>
            <a:r>
              <a:rPr lang="en-US" altLang="zh-CN" i="1"/>
              <a:t>good observing</a:t>
            </a:r>
            <a:r>
              <a:rPr lang="en-US" altLang="zh-CN"/>
              <a:t> </a:t>
            </a:r>
            <a:r>
              <a:rPr lang="en-US" altLang="zh-CN" i="1"/>
              <a:t>conditions,</a:t>
            </a:r>
            <a:r>
              <a:rPr lang="en-US" altLang="zh-CN"/>
              <a:t> </a:t>
            </a:r>
            <a:r>
              <a:rPr lang="en-US" altLang="zh-CN" i="1"/>
              <a:t>the</a:t>
            </a:r>
            <a:r>
              <a:rPr lang="en-US" altLang="zh-CN"/>
              <a:t> </a:t>
            </a:r>
            <a:r>
              <a:rPr lang="en-US" altLang="zh-CN" i="1"/>
              <a:t>galaxy's</a:t>
            </a:r>
            <a:r>
              <a:rPr lang="en-US" altLang="zh-CN"/>
              <a:t> </a:t>
            </a:r>
            <a:r>
              <a:rPr lang="en-US" altLang="zh-CN" i="1"/>
              <a:t>bright</a:t>
            </a:r>
            <a:r>
              <a:rPr lang="en-US" altLang="zh-CN"/>
              <a:t> </a:t>
            </a:r>
            <a:r>
              <a:rPr lang="en-US" altLang="zh-CN" i="1"/>
              <a:t>central</a:t>
            </a:r>
            <a:r>
              <a:rPr lang="en-US" altLang="zh-CN"/>
              <a:t> </a:t>
            </a:r>
            <a:r>
              <a:rPr lang="en-US" altLang="zh-CN" i="1"/>
              <a:t>bulge</a:t>
            </a:r>
            <a:r>
              <a:rPr lang="en-US" altLang="zh-CN"/>
              <a:t> </a:t>
            </a:r>
            <a:r>
              <a:rPr lang="en-US" altLang="zh-CN" i="1"/>
              <a:t>can</a:t>
            </a:r>
            <a:r>
              <a:rPr lang="en-US" altLang="zh-CN"/>
              <a:t> </a:t>
            </a:r>
            <a:r>
              <a:rPr lang="en-US" altLang="zh-CN" i="1"/>
              <a:t>be</a:t>
            </a:r>
            <a:r>
              <a:rPr lang="en-US" altLang="zh-CN"/>
              <a:t> </a:t>
            </a:r>
            <a:r>
              <a:rPr lang="en-US" altLang="zh-CN" i="1"/>
              <a:t>glimpsed</a:t>
            </a:r>
            <a:r>
              <a:rPr lang="en-US" altLang="zh-CN"/>
              <a:t> </a:t>
            </a:r>
            <a:r>
              <a:rPr lang="en-US" altLang="zh-CN" i="1"/>
              <a:t>in</a:t>
            </a:r>
            <a:r>
              <a:rPr lang="en-US" altLang="zh-CN"/>
              <a:t> </a:t>
            </a:r>
            <a:r>
              <a:rPr lang="en-US" altLang="zh-CN" i="1"/>
              <a:t>the</a:t>
            </a:r>
            <a:r>
              <a:rPr lang="en-US" altLang="zh-CN"/>
              <a:t> </a:t>
            </a:r>
            <a:r>
              <a:rPr lang="en-US" altLang="zh-CN" i="1"/>
              <a:t>constellation of</a:t>
            </a:r>
            <a:r>
              <a:rPr lang="en-US" altLang="zh-CN"/>
              <a:t> </a:t>
            </a:r>
            <a:r>
              <a:rPr lang="en-US" altLang="zh-CN" i="1"/>
              <a:t>Andromeda</a:t>
            </a:r>
            <a:r>
              <a:rPr lang="en-US" altLang="zh-CN"/>
              <a:t> </a:t>
            </a:r>
            <a:r>
              <a:rPr lang="en-US" altLang="zh-CN" i="1"/>
              <a:t>with</a:t>
            </a:r>
            <a:r>
              <a:rPr lang="en-US" altLang="zh-CN"/>
              <a:t> </a:t>
            </a:r>
            <a:r>
              <a:rPr lang="en-US" altLang="zh-CN" i="1"/>
              <a:t>the</a:t>
            </a:r>
            <a:r>
              <a:rPr lang="en-US" altLang="zh-CN"/>
              <a:t> </a:t>
            </a:r>
            <a:r>
              <a:rPr lang="en-US" altLang="zh-CN" i="1"/>
              <a:t>naked</a:t>
            </a:r>
            <a:r>
              <a:rPr lang="en-US" altLang="zh-CN"/>
              <a:t> </a:t>
            </a:r>
            <a:r>
              <a:rPr lang="en-US" altLang="zh-CN" i="1"/>
              <a:t>eye.</a:t>
            </a:r>
            <a:r>
              <a:rPr lang="en-US" altLang="zh-CN"/>
              <a:t> </a:t>
            </a:r>
            <a:r>
              <a:rPr lang="en-US" altLang="zh-CN" i="1"/>
              <a:t>The</a:t>
            </a:r>
            <a:r>
              <a:rPr lang="en-US" altLang="zh-CN"/>
              <a:t> </a:t>
            </a:r>
            <a:r>
              <a:rPr lang="en-US" altLang="zh-CN" i="1"/>
              <a:t>distance</a:t>
            </a:r>
            <a:r>
              <a:rPr lang="en-US" altLang="zh-CN"/>
              <a:t> </a:t>
            </a:r>
            <a:r>
              <a:rPr lang="en-US" altLang="zh-CN" i="1"/>
              <a:t>to</a:t>
            </a:r>
            <a:r>
              <a:rPr lang="en-US" altLang="zh-CN"/>
              <a:t> </a:t>
            </a:r>
            <a:r>
              <a:rPr lang="en-US" altLang="zh-CN" i="1"/>
              <a:t>the</a:t>
            </a:r>
            <a:r>
              <a:rPr lang="en-US" altLang="zh-CN"/>
              <a:t> </a:t>
            </a:r>
            <a:r>
              <a:rPr lang="en-US" altLang="zh-CN" i="1"/>
              <a:t>galaxy</a:t>
            </a:r>
            <a:r>
              <a:rPr lang="en-US" altLang="zh-CN"/>
              <a:t> </a:t>
            </a:r>
            <a:r>
              <a:rPr lang="en-US" altLang="zh-CN" i="1"/>
              <a:t>is</a:t>
            </a:r>
            <a:r>
              <a:rPr lang="en-US" altLang="zh-CN"/>
              <a:t> </a:t>
            </a:r>
            <a:r>
              <a:rPr lang="en-US" altLang="zh-CN" i="1"/>
              <a:t>2¼</a:t>
            </a:r>
            <a:r>
              <a:rPr lang="en-US" altLang="zh-CN"/>
              <a:t> </a:t>
            </a:r>
            <a:r>
              <a:rPr lang="en-US" altLang="zh-CN" i="1"/>
              <a:t>million</a:t>
            </a:r>
            <a:r>
              <a:rPr lang="en-US" altLang="zh-CN"/>
              <a:t> </a:t>
            </a:r>
            <a:r>
              <a:rPr lang="en-US" altLang="zh-CN" i="1"/>
              <a:t>light</a:t>
            </a:r>
            <a:r>
              <a:rPr lang="en-US" altLang="zh-CN"/>
              <a:t> </a:t>
            </a:r>
            <a:r>
              <a:rPr lang="en-US" altLang="zh-CN" i="1"/>
              <a:t>years. The</a:t>
            </a:r>
            <a:r>
              <a:rPr lang="en-US" altLang="zh-CN"/>
              <a:t> </a:t>
            </a:r>
            <a:r>
              <a:rPr lang="en-US" altLang="zh-CN" i="1"/>
              <a:t>white</a:t>
            </a:r>
            <a:r>
              <a:rPr lang="en-US" altLang="zh-CN"/>
              <a:t> </a:t>
            </a:r>
            <a:r>
              <a:rPr lang="en-US" altLang="zh-CN" i="1"/>
              <a:t>rectangle</a:t>
            </a:r>
            <a:r>
              <a:rPr lang="en-US" altLang="zh-CN"/>
              <a:t> </a:t>
            </a:r>
            <a:r>
              <a:rPr lang="en-US" altLang="zh-CN" i="1"/>
              <a:t>outlines</a:t>
            </a:r>
            <a:r>
              <a:rPr lang="en-US" altLang="zh-CN"/>
              <a:t> </a:t>
            </a:r>
            <a:r>
              <a:rPr lang="en-US" altLang="zh-CN" i="1"/>
              <a:t>the</a:t>
            </a:r>
            <a:r>
              <a:rPr lang="en-US" altLang="zh-CN"/>
              <a:t> </a:t>
            </a:r>
            <a:r>
              <a:rPr lang="en-US" altLang="zh-CN" i="1"/>
              <a:t>area</a:t>
            </a:r>
            <a:r>
              <a:rPr lang="en-US" altLang="zh-CN"/>
              <a:t> </a:t>
            </a:r>
            <a:r>
              <a:rPr lang="en-US" altLang="zh-CN" i="1"/>
              <a:t>shown</a:t>
            </a:r>
            <a:r>
              <a:rPr lang="en-US" altLang="zh-CN"/>
              <a:t> </a:t>
            </a:r>
            <a:r>
              <a:rPr lang="en-US" altLang="zh-CN" i="1"/>
              <a:t>in Figure</a:t>
            </a:r>
            <a:r>
              <a:rPr lang="en-US" altLang="zh-CN"/>
              <a:t> </a:t>
            </a:r>
            <a:r>
              <a:rPr lang="en-US" altLang="zh-CN" i="1"/>
              <a:t>17-4.</a:t>
            </a:r>
            <a:r>
              <a:rPr lang="en-US" altLang="zh-CN"/>
              <a:t> </a:t>
            </a:r>
            <a:r>
              <a:rPr lang="en-US" altLang="zh-CN" i="1"/>
              <a:t>(Palomar</a:t>
            </a:r>
            <a:r>
              <a:rPr lang="en-US" altLang="zh-CN"/>
              <a:t> </a:t>
            </a:r>
            <a:r>
              <a:rPr lang="en-US" altLang="zh-CN" i="1"/>
              <a:t>Observatory)</a:t>
            </a:r>
          </a:p>
          <a:p>
            <a:r>
              <a:rPr lang="en-US" altLang="zh-CN"/>
              <a:t> </a:t>
            </a:r>
            <a:r>
              <a:rPr lang="en-US" altLang="zh-CN" b="1" i="1"/>
              <a:t>[right]</a:t>
            </a:r>
            <a:r>
              <a:rPr lang="en-US" altLang="zh-CN" i="1"/>
              <a:t>  </a:t>
            </a:r>
            <a:r>
              <a:rPr lang="en-US" altLang="zh-CN" b="1" i="1"/>
              <a:t>Cepheid</a:t>
            </a:r>
            <a:r>
              <a:rPr lang="en-US" altLang="zh-CN" i="1"/>
              <a:t> </a:t>
            </a:r>
            <a:r>
              <a:rPr lang="en-US" altLang="zh-CN" b="1" i="1"/>
              <a:t>variables</a:t>
            </a:r>
            <a:r>
              <a:rPr lang="en-US" altLang="zh-CN" i="1"/>
              <a:t> </a:t>
            </a:r>
            <a:r>
              <a:rPr lang="en-US" altLang="zh-CN" b="1" i="1"/>
              <a:t>in the</a:t>
            </a:r>
            <a:r>
              <a:rPr lang="en-US" altLang="zh-CN" i="1"/>
              <a:t> </a:t>
            </a:r>
            <a:r>
              <a:rPr lang="en-US" altLang="zh-CN" b="1" i="1"/>
              <a:t>Andromeda</a:t>
            </a:r>
            <a:r>
              <a:rPr lang="en-US" altLang="zh-CN" i="1"/>
              <a:t> </a:t>
            </a:r>
            <a:r>
              <a:rPr lang="en-US" altLang="zh-CN" b="1" i="1"/>
              <a:t>Galaxy</a:t>
            </a:r>
            <a:r>
              <a:rPr lang="en-US" altLang="zh-CN" i="1"/>
              <a:t>  Two Cepheid variables are identified in this view of the outskirts of the Andromeda Galaxy. Because these stars appear so faint (although they are in fact very luminous), Hubble successfully demonstrated that the "Andromeda nebula" is extremely far away. (Mount Wilson and Las Campanas Observatories)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FBFDA76-F972-4B3D-A455-99111E06EE14}"/>
              </a:ext>
            </a:extLst>
          </p:cNvPr>
          <p:cNvSpPr>
            <a:spLocks noGrp="1" noChangeArrowheads="1"/>
          </p:cNvSpPr>
          <p:nvPr>
            <p:ph type="sldNum" sz="quarter" idx="5"/>
          </p:nvPr>
        </p:nvSpPr>
        <p:spPr>
          <a:ln/>
        </p:spPr>
        <p:txBody>
          <a:bodyPr/>
          <a:lstStyle/>
          <a:p>
            <a:fld id="{1ADA2383-65A8-44F6-9A42-73EEFE3066AE}" type="slidenum">
              <a:rPr lang="en-US" altLang="zh-CN"/>
              <a:pPr/>
              <a:t>16</a:t>
            </a:fld>
            <a:endParaRPr lang="en-US" altLang="zh-CN"/>
          </a:p>
        </p:txBody>
      </p:sp>
      <p:sp>
        <p:nvSpPr>
          <p:cNvPr id="24578" name="Rectangle 2">
            <a:extLst>
              <a:ext uri="{FF2B5EF4-FFF2-40B4-BE49-F238E27FC236}">
                <a16:creationId xmlns:a16="http://schemas.microsoft.com/office/drawing/2014/main" id="{18B32695-3AAE-4CFC-9980-45BA8E177E7C}"/>
              </a:ext>
            </a:extLst>
          </p:cNvPr>
          <p:cNvSpPr>
            <a:spLocks noRot="1" noChangeArrowheads="1" noTextEdit="1"/>
          </p:cNvSpPr>
          <p:nvPr>
            <p:ph type="sldImg"/>
          </p:nvPr>
        </p:nvSpPr>
        <p:spPr>
          <a:ln/>
        </p:spPr>
      </p:sp>
      <p:sp>
        <p:nvSpPr>
          <p:cNvPr id="24579" name="Rectangle 3">
            <a:extLst>
              <a:ext uri="{FF2B5EF4-FFF2-40B4-BE49-F238E27FC236}">
                <a16:creationId xmlns:a16="http://schemas.microsoft.com/office/drawing/2014/main" id="{72A857E3-DA1A-4527-92D4-EF81FDC856DD}"/>
              </a:ext>
            </a:extLst>
          </p:cNvPr>
          <p:cNvSpPr>
            <a:spLocks noGrp="1" noChangeArrowheads="1"/>
          </p:cNvSpPr>
          <p:nvPr>
            <p:ph type="body" idx="1"/>
          </p:nvPr>
        </p:nvSpPr>
        <p:spPr/>
        <p:txBody>
          <a:bodyPr/>
          <a:lstStyle/>
          <a:p>
            <a:r>
              <a:rPr lang="en-US" altLang="zh-CN" i="1"/>
              <a:t>Because</a:t>
            </a:r>
            <a:r>
              <a:rPr lang="en-US" altLang="zh-CN"/>
              <a:t> </a:t>
            </a:r>
            <a:r>
              <a:rPr lang="en-US" altLang="zh-CN" i="1"/>
              <a:t>of</a:t>
            </a:r>
            <a:r>
              <a:rPr lang="en-US" altLang="zh-CN"/>
              <a:t> </a:t>
            </a:r>
            <a:r>
              <a:rPr lang="en-US" altLang="zh-CN" i="1"/>
              <a:t>the</a:t>
            </a:r>
            <a:r>
              <a:rPr lang="en-US" altLang="zh-CN"/>
              <a:t> </a:t>
            </a:r>
            <a:r>
              <a:rPr lang="en-US" altLang="zh-CN" i="1"/>
              <a:t>large size</a:t>
            </a:r>
            <a:r>
              <a:rPr lang="en-US" altLang="zh-CN"/>
              <a:t> </a:t>
            </a:r>
            <a:r>
              <a:rPr lang="en-US" altLang="zh-CN" i="1"/>
              <a:t>of</a:t>
            </a:r>
            <a:r>
              <a:rPr lang="en-US" altLang="zh-CN"/>
              <a:t> </a:t>
            </a:r>
            <a:r>
              <a:rPr lang="en-US" altLang="zh-CN" i="1"/>
              <a:t>its</a:t>
            </a:r>
            <a:r>
              <a:rPr lang="en-US" altLang="zh-CN"/>
              <a:t> </a:t>
            </a:r>
            <a:r>
              <a:rPr lang="en-US" altLang="zh-CN" i="1"/>
              <a:t>central</a:t>
            </a:r>
            <a:r>
              <a:rPr lang="en-US" altLang="zh-CN"/>
              <a:t> </a:t>
            </a:r>
            <a:r>
              <a:rPr lang="en-US" altLang="zh-CN" i="1"/>
              <a:t>bulge,</a:t>
            </a:r>
            <a:r>
              <a:rPr lang="en-US" altLang="zh-CN"/>
              <a:t> </a:t>
            </a:r>
            <a:r>
              <a:rPr lang="en-US" altLang="zh-CN" i="1"/>
              <a:t>this</a:t>
            </a:r>
            <a:r>
              <a:rPr lang="en-US" altLang="zh-CN"/>
              <a:t> </a:t>
            </a:r>
            <a:r>
              <a:rPr lang="en-US" altLang="zh-CN" i="1"/>
              <a:t>galaxy</a:t>
            </a:r>
            <a:r>
              <a:rPr lang="en-US" altLang="zh-CN"/>
              <a:t> </a:t>
            </a:r>
            <a:r>
              <a:rPr lang="en-US" altLang="zh-CN" i="1"/>
              <a:t>is</a:t>
            </a:r>
            <a:r>
              <a:rPr lang="en-US" altLang="zh-CN"/>
              <a:t> </a:t>
            </a:r>
            <a:r>
              <a:rPr lang="en-US" altLang="zh-CN" i="1"/>
              <a:t>classified as</a:t>
            </a:r>
            <a:r>
              <a:rPr lang="en-US" altLang="zh-CN"/>
              <a:t> </a:t>
            </a:r>
            <a:r>
              <a:rPr lang="en-US" altLang="zh-CN" i="1"/>
              <a:t>an</a:t>
            </a:r>
            <a:r>
              <a:rPr lang="en-US" altLang="zh-CN"/>
              <a:t> </a:t>
            </a:r>
            <a:r>
              <a:rPr lang="en-US" altLang="zh-CN" i="1"/>
              <a:t>Sa.</a:t>
            </a:r>
            <a:r>
              <a:rPr lang="en-US" altLang="zh-CN"/>
              <a:t> </a:t>
            </a:r>
            <a:r>
              <a:rPr lang="en-US" altLang="zh-CN" i="1"/>
              <a:t>If</a:t>
            </a:r>
            <a:r>
              <a:rPr lang="en-US" altLang="zh-CN"/>
              <a:t> </a:t>
            </a:r>
            <a:r>
              <a:rPr lang="en-US" altLang="zh-CN" i="1"/>
              <a:t>we</a:t>
            </a:r>
            <a:r>
              <a:rPr lang="en-US" altLang="zh-CN"/>
              <a:t> </a:t>
            </a:r>
            <a:r>
              <a:rPr lang="en-US" altLang="zh-CN" i="1"/>
              <a:t>could</a:t>
            </a:r>
            <a:r>
              <a:rPr lang="en-US" altLang="zh-CN"/>
              <a:t> </a:t>
            </a:r>
            <a:r>
              <a:rPr lang="en-US" altLang="zh-CN" i="1"/>
              <a:t>see</a:t>
            </a:r>
            <a:r>
              <a:rPr lang="en-US" altLang="zh-CN"/>
              <a:t> </a:t>
            </a:r>
            <a:r>
              <a:rPr lang="en-US" altLang="zh-CN" i="1"/>
              <a:t>it</a:t>
            </a:r>
            <a:r>
              <a:rPr lang="en-US" altLang="zh-CN"/>
              <a:t> </a:t>
            </a:r>
            <a:r>
              <a:rPr lang="en-US" altLang="zh-CN" i="1"/>
              <a:t>face-on,</a:t>
            </a:r>
            <a:r>
              <a:rPr lang="en-US" altLang="zh-CN"/>
              <a:t> </a:t>
            </a:r>
            <a:r>
              <a:rPr lang="en-US" altLang="zh-CN" i="1"/>
              <a:t>we</a:t>
            </a:r>
            <a:r>
              <a:rPr lang="en-US" altLang="zh-CN"/>
              <a:t> </a:t>
            </a:r>
            <a:r>
              <a:rPr lang="en-US" altLang="zh-CN" i="1"/>
              <a:t>would find</a:t>
            </a:r>
            <a:r>
              <a:rPr lang="en-US" altLang="zh-CN"/>
              <a:t> </a:t>
            </a:r>
            <a:r>
              <a:rPr lang="en-US" altLang="zh-CN" i="1"/>
              <a:t>that</a:t>
            </a:r>
            <a:r>
              <a:rPr lang="en-US" altLang="zh-CN"/>
              <a:t> </a:t>
            </a:r>
            <a:r>
              <a:rPr lang="en-US" altLang="zh-CN" i="1"/>
              <a:t>the</a:t>
            </a:r>
            <a:r>
              <a:rPr lang="en-US" altLang="zh-CN"/>
              <a:t> </a:t>
            </a:r>
            <a:r>
              <a:rPr lang="en-US" altLang="zh-CN" i="1"/>
              <a:t>spiral</a:t>
            </a:r>
            <a:r>
              <a:rPr lang="en-US" altLang="zh-CN"/>
              <a:t> </a:t>
            </a:r>
            <a:r>
              <a:rPr lang="en-US" altLang="zh-CN" i="1"/>
              <a:t>arms</a:t>
            </a:r>
            <a:r>
              <a:rPr lang="en-US" altLang="zh-CN"/>
              <a:t> </a:t>
            </a:r>
            <a:r>
              <a:rPr lang="en-US" altLang="zh-CN" i="1"/>
              <a:t>are</a:t>
            </a:r>
            <a:r>
              <a:rPr lang="en-US" altLang="zh-CN"/>
              <a:t> </a:t>
            </a:r>
            <a:r>
              <a:rPr lang="en-US" altLang="zh-CN" i="1"/>
              <a:t>tightly</a:t>
            </a:r>
            <a:r>
              <a:rPr lang="en-US" altLang="zh-CN"/>
              <a:t> </a:t>
            </a:r>
            <a:r>
              <a:rPr lang="en-US" altLang="zh-CN" i="1"/>
              <a:t>wound around</a:t>
            </a:r>
            <a:r>
              <a:rPr lang="en-US" altLang="zh-CN"/>
              <a:t> </a:t>
            </a:r>
            <a:r>
              <a:rPr lang="en-US" altLang="zh-CN" i="1"/>
              <a:t>a</a:t>
            </a:r>
            <a:r>
              <a:rPr lang="en-US" altLang="zh-CN"/>
              <a:t> </a:t>
            </a:r>
            <a:r>
              <a:rPr lang="en-US" altLang="zh-CN" i="1"/>
              <a:t>voluminous</a:t>
            </a:r>
            <a:r>
              <a:rPr lang="en-US" altLang="zh-CN"/>
              <a:t> </a:t>
            </a:r>
            <a:r>
              <a:rPr lang="en-US" altLang="zh-CN" i="1"/>
              <a:t>bulge.</a:t>
            </a:r>
            <a:r>
              <a:rPr lang="en-US" altLang="zh-CN"/>
              <a:t> </a:t>
            </a:r>
            <a:r>
              <a:rPr lang="en-US" altLang="zh-CN" i="1"/>
              <a:t>This</a:t>
            </a:r>
            <a:r>
              <a:rPr lang="en-US" altLang="zh-CN"/>
              <a:t> </a:t>
            </a:r>
            <a:r>
              <a:rPr lang="en-US" altLang="zh-CN" i="1"/>
              <a:t>galaxy</a:t>
            </a:r>
            <a:r>
              <a:rPr lang="en-US" altLang="zh-CN"/>
              <a:t> </a:t>
            </a:r>
            <a:r>
              <a:rPr lang="en-US" altLang="zh-CN" i="1"/>
              <a:t>is</a:t>
            </a:r>
            <a:r>
              <a:rPr lang="en-US" altLang="zh-CN"/>
              <a:t> </a:t>
            </a:r>
            <a:r>
              <a:rPr lang="en-US" altLang="zh-CN" i="1"/>
              <a:t>in the</a:t>
            </a:r>
            <a:r>
              <a:rPr lang="en-US" altLang="zh-CN"/>
              <a:t> </a:t>
            </a:r>
            <a:r>
              <a:rPr lang="en-US" altLang="zh-CN" i="1"/>
              <a:t>constellation</a:t>
            </a:r>
            <a:r>
              <a:rPr lang="en-US" altLang="zh-CN"/>
              <a:t> </a:t>
            </a:r>
            <a:r>
              <a:rPr lang="en-US" altLang="zh-CN" i="1"/>
              <a:t>of</a:t>
            </a:r>
            <a:r>
              <a:rPr lang="en-US" altLang="zh-CN"/>
              <a:t> </a:t>
            </a:r>
            <a:r>
              <a:rPr lang="en-US" altLang="zh-CN" i="1"/>
              <a:t>Virgo</a:t>
            </a:r>
            <a:r>
              <a:rPr lang="en-US" altLang="zh-CN"/>
              <a:t> </a:t>
            </a:r>
            <a:r>
              <a:rPr lang="en-US" altLang="zh-CN" i="1"/>
              <a:t>and</a:t>
            </a:r>
            <a:r>
              <a:rPr lang="en-US" altLang="zh-CN"/>
              <a:t> </a:t>
            </a:r>
            <a:r>
              <a:rPr lang="en-US" altLang="zh-CN" i="1"/>
              <a:t>is</a:t>
            </a:r>
            <a:r>
              <a:rPr lang="en-US" altLang="zh-CN"/>
              <a:t> </a:t>
            </a:r>
            <a:r>
              <a:rPr lang="en-US" altLang="zh-CN" i="1"/>
              <a:t>tilted</a:t>
            </a:r>
            <a:r>
              <a:rPr lang="en-US" altLang="zh-CN"/>
              <a:t> </a:t>
            </a:r>
            <a:r>
              <a:rPr lang="en-US" altLang="zh-CN" i="1"/>
              <a:t>by</a:t>
            </a:r>
            <a:r>
              <a:rPr lang="en-US" altLang="zh-CN"/>
              <a:t> </a:t>
            </a:r>
            <a:r>
              <a:rPr lang="en-US" altLang="zh-CN" i="1"/>
              <a:t>only 6° from</a:t>
            </a:r>
            <a:r>
              <a:rPr lang="en-US" altLang="zh-CN"/>
              <a:t> </a:t>
            </a:r>
            <a:r>
              <a:rPr lang="en-US" altLang="zh-CN" i="1"/>
              <a:t>our</a:t>
            </a:r>
            <a:r>
              <a:rPr lang="en-US" altLang="zh-CN"/>
              <a:t> </a:t>
            </a:r>
            <a:r>
              <a:rPr lang="en-US" altLang="zh-CN" i="1"/>
              <a:t>line</a:t>
            </a:r>
            <a:r>
              <a:rPr lang="en-US" altLang="zh-CN"/>
              <a:t> </a:t>
            </a:r>
            <a:r>
              <a:rPr lang="en-US" altLang="zh-CN" i="1"/>
              <a:t>of</a:t>
            </a:r>
            <a:r>
              <a:rPr lang="en-US" altLang="zh-CN"/>
              <a:t> </a:t>
            </a:r>
            <a:r>
              <a:rPr lang="en-US" altLang="zh-CN" i="1"/>
              <a:t>sight.</a:t>
            </a:r>
            <a:r>
              <a:rPr lang="en-US" altLang="zh-CN"/>
              <a:t> </a:t>
            </a:r>
            <a:r>
              <a:rPr lang="en-US" altLang="zh-CN" i="1"/>
              <a:t>(NOAO)</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07C5CAC-2ED9-46F9-B2EF-A6A26A13E6F8}"/>
              </a:ext>
            </a:extLst>
          </p:cNvPr>
          <p:cNvSpPr>
            <a:spLocks noGrp="1" noChangeArrowheads="1"/>
          </p:cNvSpPr>
          <p:nvPr>
            <p:ph type="sldNum" sz="quarter" idx="5"/>
          </p:nvPr>
        </p:nvSpPr>
        <p:spPr>
          <a:ln/>
        </p:spPr>
        <p:txBody>
          <a:bodyPr/>
          <a:lstStyle/>
          <a:p>
            <a:fld id="{AC65646E-A14D-40FD-AA58-E5BCC0124CE7}" type="slidenum">
              <a:rPr lang="en-US" altLang="zh-CN"/>
              <a:pPr/>
              <a:t>19</a:t>
            </a:fld>
            <a:endParaRPr lang="en-US" altLang="zh-CN"/>
          </a:p>
        </p:txBody>
      </p:sp>
      <p:sp>
        <p:nvSpPr>
          <p:cNvPr id="38914" name="Rectangle 2">
            <a:extLst>
              <a:ext uri="{FF2B5EF4-FFF2-40B4-BE49-F238E27FC236}">
                <a16:creationId xmlns:a16="http://schemas.microsoft.com/office/drawing/2014/main" id="{F8D5DCF8-3FFD-4327-884B-08137EE05D11}"/>
              </a:ext>
            </a:extLst>
          </p:cNvPr>
          <p:cNvSpPr>
            <a:spLocks noRot="1" noChangeArrowheads="1" noTextEdit="1"/>
          </p:cNvSpPr>
          <p:nvPr>
            <p:ph type="sldImg"/>
          </p:nvPr>
        </p:nvSpPr>
        <p:spPr>
          <a:ln/>
        </p:spPr>
      </p:sp>
      <p:sp>
        <p:nvSpPr>
          <p:cNvPr id="38915" name="Rectangle 3">
            <a:extLst>
              <a:ext uri="{FF2B5EF4-FFF2-40B4-BE49-F238E27FC236}">
                <a16:creationId xmlns:a16="http://schemas.microsoft.com/office/drawing/2014/main" id="{D3233FE5-145D-42B1-96DF-B8479B3DAEE2}"/>
              </a:ext>
            </a:extLst>
          </p:cNvPr>
          <p:cNvSpPr>
            <a:spLocks noGrp="1" noChangeArrowheads="1"/>
          </p:cNvSpPr>
          <p:nvPr>
            <p:ph type="body" idx="1"/>
          </p:nvPr>
        </p:nvSpPr>
        <p:spPr/>
        <p:txBody>
          <a:bodyPr/>
          <a:lstStyle/>
          <a:p>
            <a:endParaRPr lang="zh-CN" altLang="zh-CN" i="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59394" name="Rectangle 1026">
            <a:extLst>
              <a:ext uri="{FF2B5EF4-FFF2-40B4-BE49-F238E27FC236}">
                <a16:creationId xmlns:a16="http://schemas.microsoft.com/office/drawing/2014/main" id="{47504090-3089-4004-ABF8-9B26AAFF2225}"/>
              </a:ext>
            </a:extLst>
          </p:cNvPr>
          <p:cNvSpPr>
            <a:spLocks noGrp="1" noRot="1" noChangeArrowheads="1"/>
          </p:cNvSpPr>
          <p:nvPr>
            <p:ph type="ctrTitle"/>
          </p:nvPr>
        </p:nvSpPr>
        <p:spPr>
          <a:xfrm>
            <a:off x="685800" y="2286000"/>
            <a:ext cx="7772400" cy="1143000"/>
          </a:xfrm>
        </p:spPr>
        <p:txBody>
          <a:bodyPr/>
          <a:lstStyle>
            <a:lvl1pPr>
              <a:defRPr/>
            </a:lvl1pPr>
          </a:lstStyle>
          <a:p>
            <a:pPr lvl="0"/>
            <a:r>
              <a:rPr lang="zh-CN" altLang="en-US" noProof="0"/>
              <a:t>单击此处编辑母版标题样式</a:t>
            </a:r>
          </a:p>
        </p:txBody>
      </p:sp>
      <p:sp>
        <p:nvSpPr>
          <p:cNvPr id="59395" name="Rectangle 1027">
            <a:extLst>
              <a:ext uri="{FF2B5EF4-FFF2-40B4-BE49-F238E27FC236}">
                <a16:creationId xmlns:a16="http://schemas.microsoft.com/office/drawing/2014/main" id="{16F4E7AC-DD8F-4C46-B264-F8BC5135FCD3}"/>
              </a:ext>
            </a:extLst>
          </p:cNvPr>
          <p:cNvSpPr>
            <a:spLocks noGrp="1" noRot="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p>
        </p:txBody>
      </p:sp>
      <p:sp>
        <p:nvSpPr>
          <p:cNvPr id="59396" name="Rectangle 1028">
            <a:extLst>
              <a:ext uri="{FF2B5EF4-FFF2-40B4-BE49-F238E27FC236}">
                <a16:creationId xmlns:a16="http://schemas.microsoft.com/office/drawing/2014/main" id="{8514AAD4-11EB-4A26-981D-2C1C03513E74}"/>
              </a:ext>
            </a:extLst>
          </p:cNvPr>
          <p:cNvSpPr>
            <a:spLocks noGrp="1" noChangeArrowheads="1"/>
          </p:cNvSpPr>
          <p:nvPr>
            <p:ph type="dt" sz="half" idx="2"/>
          </p:nvPr>
        </p:nvSpPr>
        <p:spPr/>
        <p:txBody>
          <a:bodyPr/>
          <a:lstStyle>
            <a:lvl1pPr>
              <a:defRPr/>
            </a:lvl1pPr>
          </a:lstStyle>
          <a:p>
            <a:endParaRPr lang="en-US" altLang="zh-CN"/>
          </a:p>
        </p:txBody>
      </p:sp>
      <p:sp>
        <p:nvSpPr>
          <p:cNvPr id="59397" name="Rectangle 1029">
            <a:extLst>
              <a:ext uri="{FF2B5EF4-FFF2-40B4-BE49-F238E27FC236}">
                <a16:creationId xmlns:a16="http://schemas.microsoft.com/office/drawing/2014/main" id="{8A05824D-21C7-41C6-94AC-86951229F9FD}"/>
              </a:ext>
            </a:extLst>
          </p:cNvPr>
          <p:cNvSpPr>
            <a:spLocks noGrp="1" noChangeArrowheads="1"/>
          </p:cNvSpPr>
          <p:nvPr>
            <p:ph type="ftr" sz="quarter" idx="3"/>
          </p:nvPr>
        </p:nvSpPr>
        <p:spPr/>
        <p:txBody>
          <a:bodyPr/>
          <a:lstStyle>
            <a:lvl1pPr>
              <a:defRPr/>
            </a:lvl1pPr>
          </a:lstStyle>
          <a:p>
            <a:endParaRPr lang="en-US" altLang="zh-CN"/>
          </a:p>
        </p:txBody>
      </p:sp>
      <p:sp>
        <p:nvSpPr>
          <p:cNvPr id="59398" name="Rectangle 1030">
            <a:extLst>
              <a:ext uri="{FF2B5EF4-FFF2-40B4-BE49-F238E27FC236}">
                <a16:creationId xmlns:a16="http://schemas.microsoft.com/office/drawing/2014/main" id="{77AB7B9B-645F-4C19-A0B6-687DC1EACB89}"/>
              </a:ext>
            </a:extLst>
          </p:cNvPr>
          <p:cNvSpPr>
            <a:spLocks noGrp="1" noChangeArrowheads="1"/>
          </p:cNvSpPr>
          <p:nvPr>
            <p:ph type="sldNum" sz="quarter" idx="4"/>
          </p:nvPr>
        </p:nvSpPr>
        <p:spPr/>
        <p:txBody>
          <a:bodyPr/>
          <a:lstStyle>
            <a:lvl1pPr>
              <a:defRPr/>
            </a:lvl1pPr>
          </a:lstStyle>
          <a:p>
            <a:fld id="{D72D193A-B0AC-4A46-A230-18C9ECA17121}" type="slidenum">
              <a:rPr lang="en-US" altLang="zh-CN"/>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6EFCF-516F-4BED-A4AC-2C2B77359F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87472CC-9A01-4B79-8A30-317C534FB6C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1C40413-0CD6-477B-9E56-F302B03F5AB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82D7B83-4C05-4005-86C1-00332F9D18A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277D160-FCAE-4B89-9DE3-7B80F04C4280}"/>
              </a:ext>
            </a:extLst>
          </p:cNvPr>
          <p:cNvSpPr>
            <a:spLocks noGrp="1"/>
          </p:cNvSpPr>
          <p:nvPr>
            <p:ph type="sldNum" sz="quarter" idx="12"/>
          </p:nvPr>
        </p:nvSpPr>
        <p:spPr/>
        <p:txBody>
          <a:bodyPr/>
          <a:lstStyle>
            <a:lvl1pPr>
              <a:defRPr/>
            </a:lvl1pPr>
          </a:lstStyle>
          <a:p>
            <a:fld id="{136E6B46-9066-4FFA-8262-17FF822A2162}" type="slidenum">
              <a:rPr lang="en-US" altLang="zh-CN"/>
              <a:pPr/>
              <a:t>‹#›</a:t>
            </a:fld>
            <a:endParaRPr lang="en-US" altLang="zh-CN"/>
          </a:p>
        </p:txBody>
      </p:sp>
    </p:spTree>
    <p:extLst>
      <p:ext uri="{BB962C8B-B14F-4D97-AF65-F5344CB8AC3E}">
        <p14:creationId xmlns:p14="http://schemas.microsoft.com/office/powerpoint/2010/main" val="982255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EC4C269-3CE5-4FB6-AF61-33087A224635}"/>
              </a:ext>
            </a:extLst>
          </p:cNvPr>
          <p:cNvSpPr>
            <a:spLocks noGrp="1"/>
          </p:cNvSpPr>
          <p:nvPr>
            <p:ph type="title" orient="vert"/>
          </p:nvPr>
        </p:nvSpPr>
        <p:spPr>
          <a:xfrm>
            <a:off x="6707188" y="228600"/>
            <a:ext cx="2135187" cy="5870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1567DE3-A219-4037-8EF6-25E093474363}"/>
              </a:ext>
            </a:extLst>
          </p:cNvPr>
          <p:cNvSpPr>
            <a:spLocks noGrp="1"/>
          </p:cNvSpPr>
          <p:nvPr>
            <p:ph type="body" orient="vert" idx="1"/>
          </p:nvPr>
        </p:nvSpPr>
        <p:spPr>
          <a:xfrm>
            <a:off x="301625" y="228600"/>
            <a:ext cx="6253163" cy="587057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153D17E-CD7E-41DD-AD94-0D99AEFE691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3FBF56C-AF92-4EB5-9B80-2EDFA7EB5E2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68EF019-4584-416A-8438-8A5D6C078D55}"/>
              </a:ext>
            </a:extLst>
          </p:cNvPr>
          <p:cNvSpPr>
            <a:spLocks noGrp="1"/>
          </p:cNvSpPr>
          <p:nvPr>
            <p:ph type="sldNum" sz="quarter" idx="12"/>
          </p:nvPr>
        </p:nvSpPr>
        <p:spPr/>
        <p:txBody>
          <a:bodyPr/>
          <a:lstStyle>
            <a:lvl1pPr>
              <a:defRPr/>
            </a:lvl1pPr>
          </a:lstStyle>
          <a:p>
            <a:fld id="{E6B0D536-5A95-484E-A213-5914B10055F9}" type="slidenum">
              <a:rPr lang="en-US" altLang="zh-CN"/>
              <a:pPr/>
              <a:t>‹#›</a:t>
            </a:fld>
            <a:endParaRPr lang="en-US" altLang="zh-CN"/>
          </a:p>
        </p:txBody>
      </p:sp>
    </p:spTree>
    <p:extLst>
      <p:ext uri="{BB962C8B-B14F-4D97-AF65-F5344CB8AC3E}">
        <p14:creationId xmlns:p14="http://schemas.microsoft.com/office/powerpoint/2010/main" val="2813701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D3733C7F-B282-46DF-AA04-A67C7F3C1F68}"/>
              </a:ext>
            </a:extLst>
          </p:cNvPr>
          <p:cNvSpPr>
            <a:spLocks noGrp="1" noChangeArrowheads="1"/>
          </p:cNvSpPr>
          <p:nvPr>
            <p:ph type="ctrTitle"/>
          </p:nvPr>
        </p:nvSpPr>
        <p:spPr>
          <a:xfrm>
            <a:off x="685800" y="990600"/>
            <a:ext cx="7772400" cy="1371600"/>
          </a:xfrm>
        </p:spPr>
        <p:txBody>
          <a:bodyPr/>
          <a:lstStyle>
            <a:lvl1pPr>
              <a:defRPr sz="4000"/>
            </a:lvl1pPr>
          </a:lstStyle>
          <a:p>
            <a:pPr lvl="0"/>
            <a:r>
              <a:rPr lang="zh-CN" altLang="en-US" noProof="0"/>
              <a:t>单击此处编辑母版标题样式</a:t>
            </a:r>
          </a:p>
        </p:txBody>
      </p:sp>
      <p:sp>
        <p:nvSpPr>
          <p:cNvPr id="103427" name="Rectangle 3">
            <a:extLst>
              <a:ext uri="{FF2B5EF4-FFF2-40B4-BE49-F238E27FC236}">
                <a16:creationId xmlns:a16="http://schemas.microsoft.com/office/drawing/2014/main" id="{769BAD3E-B122-4059-A861-DCF479804910}"/>
              </a:ext>
            </a:extLst>
          </p:cNvPr>
          <p:cNvSpPr>
            <a:spLocks noGrp="1" noChangeArrowheads="1"/>
          </p:cNvSpPr>
          <p:nvPr>
            <p:ph type="subTitle" idx="1"/>
          </p:nvPr>
        </p:nvSpPr>
        <p:spPr>
          <a:xfrm>
            <a:off x="1447800" y="3429000"/>
            <a:ext cx="7010400" cy="1600200"/>
          </a:xfrm>
        </p:spPr>
        <p:txBody>
          <a:bodyPr/>
          <a:lstStyle>
            <a:lvl1pPr marL="0" indent="0">
              <a:buFont typeface="Wingdings" panose="05000000000000000000" pitchFamily="2" charset="2"/>
              <a:buNone/>
              <a:defRPr sz="2800"/>
            </a:lvl1pPr>
          </a:lstStyle>
          <a:p>
            <a:pPr lvl="0"/>
            <a:r>
              <a:rPr lang="zh-CN" altLang="en-US" noProof="0"/>
              <a:t>单击此处编辑母版副标题样式</a:t>
            </a:r>
          </a:p>
        </p:txBody>
      </p:sp>
      <p:sp>
        <p:nvSpPr>
          <p:cNvPr id="103428" name="Rectangle 4">
            <a:extLst>
              <a:ext uri="{FF2B5EF4-FFF2-40B4-BE49-F238E27FC236}">
                <a16:creationId xmlns:a16="http://schemas.microsoft.com/office/drawing/2014/main" id="{90C0DF36-6876-41AB-BCF1-C0F7B3BBAC5A}"/>
              </a:ext>
            </a:extLst>
          </p:cNvPr>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103429" name="Rectangle 5">
            <a:extLst>
              <a:ext uri="{FF2B5EF4-FFF2-40B4-BE49-F238E27FC236}">
                <a16:creationId xmlns:a16="http://schemas.microsoft.com/office/drawing/2014/main" id="{B213F6AA-7BEA-455C-9455-AC6F57CA97D6}"/>
              </a:ext>
            </a:extLst>
          </p:cNvPr>
          <p:cNvSpPr>
            <a:spLocks noGrp="1" noChangeArrowheads="1"/>
          </p:cNvSpPr>
          <p:nvPr>
            <p:ph type="ftr" sz="quarter" idx="3"/>
          </p:nvPr>
        </p:nvSpPr>
        <p:spPr>
          <a:xfrm>
            <a:off x="3124200" y="6248400"/>
            <a:ext cx="2895600" cy="457200"/>
          </a:xfrm>
        </p:spPr>
        <p:txBody>
          <a:bodyPr/>
          <a:lstStyle>
            <a:lvl1pPr>
              <a:defRPr/>
            </a:lvl1pPr>
          </a:lstStyle>
          <a:p>
            <a:endParaRPr lang="en-US" altLang="zh-CN"/>
          </a:p>
        </p:txBody>
      </p:sp>
      <p:sp>
        <p:nvSpPr>
          <p:cNvPr id="103430" name="Rectangle 6">
            <a:extLst>
              <a:ext uri="{FF2B5EF4-FFF2-40B4-BE49-F238E27FC236}">
                <a16:creationId xmlns:a16="http://schemas.microsoft.com/office/drawing/2014/main" id="{76DA138C-96DB-45EF-A603-9CBD059AE41B}"/>
              </a:ext>
            </a:extLst>
          </p:cNvPr>
          <p:cNvSpPr>
            <a:spLocks noGrp="1" noChangeArrowheads="1"/>
          </p:cNvSpPr>
          <p:nvPr>
            <p:ph type="sldNum" sz="quarter" idx="4"/>
          </p:nvPr>
        </p:nvSpPr>
        <p:spPr>
          <a:xfrm>
            <a:off x="6553200" y="6248400"/>
            <a:ext cx="1905000" cy="457200"/>
          </a:xfrm>
        </p:spPr>
        <p:txBody>
          <a:bodyPr/>
          <a:lstStyle>
            <a:lvl1pPr>
              <a:defRPr/>
            </a:lvl1pPr>
          </a:lstStyle>
          <a:p>
            <a:fld id="{6BB2256C-B0A9-4F90-8724-87E299B9213A}" type="slidenum">
              <a:rPr lang="en-US" altLang="zh-CN"/>
              <a:pPr/>
              <a:t>‹#›</a:t>
            </a:fld>
            <a:endParaRPr lang="en-US" altLang="zh-CN"/>
          </a:p>
        </p:txBody>
      </p:sp>
      <p:sp>
        <p:nvSpPr>
          <p:cNvPr id="103431" name="AutoShape 7">
            <a:extLst>
              <a:ext uri="{FF2B5EF4-FFF2-40B4-BE49-F238E27FC236}">
                <a16:creationId xmlns:a16="http://schemas.microsoft.com/office/drawing/2014/main" id="{B05AA141-BFC1-4A32-95D3-22B1ACF6DC1B}"/>
              </a:ext>
            </a:extLst>
          </p:cNvPr>
          <p:cNvSpPr>
            <a:spLocks noChangeArrowheads="1"/>
          </p:cNvSpPr>
          <p:nvPr/>
        </p:nvSpPr>
        <p:spPr bwMode="auto">
          <a:xfrm>
            <a:off x="685800" y="2393950"/>
            <a:ext cx="7772400" cy="109538"/>
          </a:xfrm>
          <a:custGeom>
            <a:avLst/>
            <a:gdLst>
              <a:gd name="G0" fmla="+- 618 0 0"/>
              <a:gd name="T0" fmla="*/ 0 w 1000"/>
              <a:gd name="T1" fmla="*/ 0 h 1000"/>
              <a:gd name="T2" fmla="*/ 618 w 1000"/>
              <a:gd name="T3" fmla="*/ 0 h 1000"/>
              <a:gd name="T4" fmla="*/ 618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zh-CN" sz="2400">
              <a:latin typeface="Times New Roman" panose="02020603050405020304" pitchFamily="18"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2556DF-C4D2-41D1-9497-EBEF0FF64C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13B0C7A-50FD-437A-B029-81779A3B63A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6219B83-9A43-4386-93D1-7F586EACD5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F74CC18-5F0A-480D-AFBF-D588F5D9057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0757C29-8051-484D-916F-71D7A6E20BB2}"/>
              </a:ext>
            </a:extLst>
          </p:cNvPr>
          <p:cNvSpPr>
            <a:spLocks noGrp="1"/>
          </p:cNvSpPr>
          <p:nvPr>
            <p:ph type="sldNum" sz="quarter" idx="12"/>
          </p:nvPr>
        </p:nvSpPr>
        <p:spPr/>
        <p:txBody>
          <a:bodyPr/>
          <a:lstStyle>
            <a:lvl1pPr>
              <a:defRPr/>
            </a:lvl1pPr>
          </a:lstStyle>
          <a:p>
            <a:fld id="{34BB39DE-3687-4F3A-BCFD-90A2D908AFB0}" type="slidenum">
              <a:rPr lang="en-US" altLang="zh-CN"/>
              <a:pPr/>
              <a:t>‹#›</a:t>
            </a:fld>
            <a:endParaRPr lang="en-US" altLang="zh-CN"/>
          </a:p>
        </p:txBody>
      </p:sp>
    </p:spTree>
    <p:extLst>
      <p:ext uri="{BB962C8B-B14F-4D97-AF65-F5344CB8AC3E}">
        <p14:creationId xmlns:p14="http://schemas.microsoft.com/office/powerpoint/2010/main" val="21078103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8B519A-6A3D-4C65-BD9B-39AC4CF5E8C1}"/>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A7267A7-1BD9-4F75-93EF-29D27059A4C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a:extLst>
              <a:ext uri="{FF2B5EF4-FFF2-40B4-BE49-F238E27FC236}">
                <a16:creationId xmlns:a16="http://schemas.microsoft.com/office/drawing/2014/main" id="{7FD442CA-E69F-47EB-8F7F-8DE7CCA4867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0D55215-A00E-471A-9883-DBD3E58F014E}"/>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71F31DF-7B09-4AE1-B03B-A71DE3DC3EAA}"/>
              </a:ext>
            </a:extLst>
          </p:cNvPr>
          <p:cNvSpPr>
            <a:spLocks noGrp="1"/>
          </p:cNvSpPr>
          <p:nvPr>
            <p:ph type="sldNum" sz="quarter" idx="12"/>
          </p:nvPr>
        </p:nvSpPr>
        <p:spPr/>
        <p:txBody>
          <a:bodyPr/>
          <a:lstStyle>
            <a:lvl1pPr>
              <a:defRPr/>
            </a:lvl1pPr>
          </a:lstStyle>
          <a:p>
            <a:fld id="{5172DBAC-6815-4980-AF37-1878CCE019FF}" type="slidenum">
              <a:rPr lang="en-US" altLang="zh-CN"/>
              <a:pPr/>
              <a:t>‹#›</a:t>
            </a:fld>
            <a:endParaRPr lang="en-US" altLang="zh-CN"/>
          </a:p>
        </p:txBody>
      </p:sp>
    </p:spTree>
    <p:extLst>
      <p:ext uri="{BB962C8B-B14F-4D97-AF65-F5344CB8AC3E}">
        <p14:creationId xmlns:p14="http://schemas.microsoft.com/office/powerpoint/2010/main" val="42244749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FCCEE3-813B-465E-9427-0659B574950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575EAF5-0B7D-4D29-8BEF-9E932B829F1F}"/>
              </a:ext>
            </a:extLst>
          </p:cNvPr>
          <p:cNvSpPr>
            <a:spLocks noGrp="1"/>
          </p:cNvSpPr>
          <p:nvPr>
            <p:ph sz="half" idx="1"/>
          </p:nvPr>
        </p:nvSpPr>
        <p:spPr>
          <a:xfrm>
            <a:off x="566738" y="1752600"/>
            <a:ext cx="3924300" cy="4267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60A61C3-6764-4F9A-BA29-BC71887E324F}"/>
              </a:ext>
            </a:extLst>
          </p:cNvPr>
          <p:cNvSpPr>
            <a:spLocks noGrp="1"/>
          </p:cNvSpPr>
          <p:nvPr>
            <p:ph sz="half" idx="2"/>
          </p:nvPr>
        </p:nvSpPr>
        <p:spPr>
          <a:xfrm>
            <a:off x="4643438" y="1752600"/>
            <a:ext cx="3924300" cy="4267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5B072BB-C352-4194-8201-08CD6BBDDFEB}"/>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F18BEAF-98B3-4579-831D-BD2A08ADBF1C}"/>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C6B63C8-9769-4E08-A6FE-9FD44DF0BFCE}"/>
              </a:ext>
            </a:extLst>
          </p:cNvPr>
          <p:cNvSpPr>
            <a:spLocks noGrp="1"/>
          </p:cNvSpPr>
          <p:nvPr>
            <p:ph type="sldNum" sz="quarter" idx="12"/>
          </p:nvPr>
        </p:nvSpPr>
        <p:spPr/>
        <p:txBody>
          <a:bodyPr/>
          <a:lstStyle>
            <a:lvl1pPr>
              <a:defRPr/>
            </a:lvl1pPr>
          </a:lstStyle>
          <a:p>
            <a:fld id="{B90FCA04-A68F-4B52-BFCD-1C6D1B19F760}" type="slidenum">
              <a:rPr lang="en-US" altLang="zh-CN"/>
              <a:pPr/>
              <a:t>‹#›</a:t>
            </a:fld>
            <a:endParaRPr lang="en-US" altLang="zh-CN"/>
          </a:p>
        </p:txBody>
      </p:sp>
    </p:spTree>
    <p:extLst>
      <p:ext uri="{BB962C8B-B14F-4D97-AF65-F5344CB8AC3E}">
        <p14:creationId xmlns:p14="http://schemas.microsoft.com/office/powerpoint/2010/main" val="17438405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C25D9-D66E-4C99-A5D9-FA635DEEAB8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048CDD-B218-4F60-A01E-EBC20C8CB029}"/>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E0FBF186-CEE1-45FE-8033-D9E45DF871F7}"/>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88380D0F-B41F-4904-8906-DC824C2E5E6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BFEE4EEA-1F76-4D4D-8942-9F1DC95CBBA0}"/>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7114E75-6371-4F25-B71B-61E65B01859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4DF4EE03-8F05-439A-9580-3043934F62F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85AE38D-9961-4819-999A-80F06156DC65}"/>
              </a:ext>
            </a:extLst>
          </p:cNvPr>
          <p:cNvSpPr>
            <a:spLocks noGrp="1"/>
          </p:cNvSpPr>
          <p:nvPr>
            <p:ph type="sldNum" sz="quarter" idx="12"/>
          </p:nvPr>
        </p:nvSpPr>
        <p:spPr/>
        <p:txBody>
          <a:bodyPr/>
          <a:lstStyle>
            <a:lvl1pPr>
              <a:defRPr/>
            </a:lvl1pPr>
          </a:lstStyle>
          <a:p>
            <a:fld id="{3FD60F1D-6B01-43D9-85CA-E4E2B165392C}" type="slidenum">
              <a:rPr lang="en-US" altLang="zh-CN"/>
              <a:pPr/>
              <a:t>‹#›</a:t>
            </a:fld>
            <a:endParaRPr lang="en-US" altLang="zh-CN"/>
          </a:p>
        </p:txBody>
      </p:sp>
    </p:spTree>
    <p:extLst>
      <p:ext uri="{BB962C8B-B14F-4D97-AF65-F5344CB8AC3E}">
        <p14:creationId xmlns:p14="http://schemas.microsoft.com/office/powerpoint/2010/main" val="2839073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6B155A-BA2C-4EB0-8C20-548621281A0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85D676F-DCDE-4AB5-A8E6-72E808EA611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5854834-8EE7-40B6-9B37-C44535B6B30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4717D0E3-A845-4C77-83B7-EF1223E2AAF1}"/>
              </a:ext>
            </a:extLst>
          </p:cNvPr>
          <p:cNvSpPr>
            <a:spLocks noGrp="1"/>
          </p:cNvSpPr>
          <p:nvPr>
            <p:ph type="sldNum" sz="quarter" idx="12"/>
          </p:nvPr>
        </p:nvSpPr>
        <p:spPr/>
        <p:txBody>
          <a:bodyPr/>
          <a:lstStyle>
            <a:lvl1pPr>
              <a:defRPr/>
            </a:lvl1pPr>
          </a:lstStyle>
          <a:p>
            <a:fld id="{9EA6196C-1BD0-4A43-BD4E-38D340A20F2F}" type="slidenum">
              <a:rPr lang="en-US" altLang="zh-CN"/>
              <a:pPr/>
              <a:t>‹#›</a:t>
            </a:fld>
            <a:endParaRPr lang="en-US" altLang="zh-CN"/>
          </a:p>
        </p:txBody>
      </p:sp>
    </p:spTree>
    <p:extLst>
      <p:ext uri="{BB962C8B-B14F-4D97-AF65-F5344CB8AC3E}">
        <p14:creationId xmlns:p14="http://schemas.microsoft.com/office/powerpoint/2010/main" val="31947285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47C8651-9509-4731-AFD0-EC07AE411CA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F33712B-A514-4A78-BE2C-2F89CE9B3A9C}"/>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FE36289F-BC2D-4CC5-9995-005F72DA3153}"/>
              </a:ext>
            </a:extLst>
          </p:cNvPr>
          <p:cNvSpPr>
            <a:spLocks noGrp="1"/>
          </p:cNvSpPr>
          <p:nvPr>
            <p:ph type="sldNum" sz="quarter" idx="12"/>
          </p:nvPr>
        </p:nvSpPr>
        <p:spPr/>
        <p:txBody>
          <a:bodyPr/>
          <a:lstStyle>
            <a:lvl1pPr>
              <a:defRPr/>
            </a:lvl1pPr>
          </a:lstStyle>
          <a:p>
            <a:fld id="{C1B5A114-F8FA-49D8-91C6-8270002F7A7C}" type="slidenum">
              <a:rPr lang="en-US" altLang="zh-CN"/>
              <a:pPr/>
              <a:t>‹#›</a:t>
            </a:fld>
            <a:endParaRPr lang="en-US" altLang="zh-CN"/>
          </a:p>
        </p:txBody>
      </p:sp>
    </p:spTree>
    <p:extLst>
      <p:ext uri="{BB962C8B-B14F-4D97-AF65-F5344CB8AC3E}">
        <p14:creationId xmlns:p14="http://schemas.microsoft.com/office/powerpoint/2010/main" val="3593018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95BA7-D52B-45F3-B3EA-78584B432201}"/>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1D30C12-777D-4AD8-89FD-41C4B2F67F7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4C636AB-FB11-4D0B-9CCE-EE8AF482147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0D66C06-A33B-4F44-8FE4-F7091CC61FE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A8E44CD-6D9C-45D0-9208-28827EF8BA5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7E81A6C-F3E2-44CE-88F8-D38377E3F74E}"/>
              </a:ext>
            </a:extLst>
          </p:cNvPr>
          <p:cNvSpPr>
            <a:spLocks noGrp="1"/>
          </p:cNvSpPr>
          <p:nvPr>
            <p:ph type="sldNum" sz="quarter" idx="12"/>
          </p:nvPr>
        </p:nvSpPr>
        <p:spPr/>
        <p:txBody>
          <a:bodyPr/>
          <a:lstStyle>
            <a:lvl1pPr>
              <a:defRPr/>
            </a:lvl1pPr>
          </a:lstStyle>
          <a:p>
            <a:fld id="{3D90A7BC-2D98-4D67-A727-E16C96068224}" type="slidenum">
              <a:rPr lang="en-US" altLang="zh-CN"/>
              <a:pPr/>
              <a:t>‹#›</a:t>
            </a:fld>
            <a:endParaRPr lang="en-US" altLang="zh-CN"/>
          </a:p>
        </p:txBody>
      </p:sp>
    </p:spTree>
    <p:extLst>
      <p:ext uri="{BB962C8B-B14F-4D97-AF65-F5344CB8AC3E}">
        <p14:creationId xmlns:p14="http://schemas.microsoft.com/office/powerpoint/2010/main" val="4250744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6541D1-F581-421A-84CD-95591F8B180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119CCEF-70F6-4554-BB44-11C60FF33C5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8EA8574-2BE5-4EEB-BF8E-30927A15204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BD6DCF-0CE1-489D-BF90-536C82BB5DB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FA75159-9613-4988-9F02-A2766E2CF056}"/>
              </a:ext>
            </a:extLst>
          </p:cNvPr>
          <p:cNvSpPr>
            <a:spLocks noGrp="1"/>
          </p:cNvSpPr>
          <p:nvPr>
            <p:ph type="sldNum" sz="quarter" idx="12"/>
          </p:nvPr>
        </p:nvSpPr>
        <p:spPr/>
        <p:txBody>
          <a:bodyPr/>
          <a:lstStyle>
            <a:lvl1pPr>
              <a:defRPr/>
            </a:lvl1pPr>
          </a:lstStyle>
          <a:p>
            <a:fld id="{6F3B4C7B-6621-4814-9932-45CD89876899}" type="slidenum">
              <a:rPr lang="en-US" altLang="zh-CN"/>
              <a:pPr/>
              <a:t>‹#›</a:t>
            </a:fld>
            <a:endParaRPr lang="en-US" altLang="zh-CN"/>
          </a:p>
        </p:txBody>
      </p:sp>
    </p:spTree>
    <p:extLst>
      <p:ext uri="{BB962C8B-B14F-4D97-AF65-F5344CB8AC3E}">
        <p14:creationId xmlns:p14="http://schemas.microsoft.com/office/powerpoint/2010/main" val="42153742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14AD2D-21D0-403E-B916-479E3264C597}"/>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BB80FAB-FDEB-433B-8DF8-BEA59BA5620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8D77098-45B4-4CE1-B336-C0411372FA1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934081A-1B64-4D2F-9484-87840FD010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6134C03-7BDF-4D2C-BE90-2188AFE595B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56F675C-389D-472F-9625-9372395CF687}"/>
              </a:ext>
            </a:extLst>
          </p:cNvPr>
          <p:cNvSpPr>
            <a:spLocks noGrp="1"/>
          </p:cNvSpPr>
          <p:nvPr>
            <p:ph type="sldNum" sz="quarter" idx="12"/>
          </p:nvPr>
        </p:nvSpPr>
        <p:spPr/>
        <p:txBody>
          <a:bodyPr/>
          <a:lstStyle>
            <a:lvl1pPr>
              <a:defRPr/>
            </a:lvl1pPr>
          </a:lstStyle>
          <a:p>
            <a:fld id="{0E282801-E937-4C3F-A25A-99C61B5C7626}" type="slidenum">
              <a:rPr lang="en-US" altLang="zh-CN"/>
              <a:pPr/>
              <a:t>‹#›</a:t>
            </a:fld>
            <a:endParaRPr lang="en-US" altLang="zh-CN"/>
          </a:p>
        </p:txBody>
      </p:sp>
    </p:spTree>
    <p:extLst>
      <p:ext uri="{BB962C8B-B14F-4D97-AF65-F5344CB8AC3E}">
        <p14:creationId xmlns:p14="http://schemas.microsoft.com/office/powerpoint/2010/main" val="3959380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EB0CEF-B6CC-4CA3-A8F4-E6CFAA23254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792B6C3-C1DF-4F48-8FC9-5A0934A43E5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30B030C-5596-43F1-8D92-81E353A85F3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0676BE8-14B7-4C6B-A245-C68D1BA64D1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ECDD2E4-5102-42C1-BB31-F99749818C3D}"/>
              </a:ext>
            </a:extLst>
          </p:cNvPr>
          <p:cNvSpPr>
            <a:spLocks noGrp="1"/>
          </p:cNvSpPr>
          <p:nvPr>
            <p:ph type="sldNum" sz="quarter" idx="12"/>
          </p:nvPr>
        </p:nvSpPr>
        <p:spPr/>
        <p:txBody>
          <a:bodyPr/>
          <a:lstStyle>
            <a:lvl1pPr>
              <a:defRPr/>
            </a:lvl1pPr>
          </a:lstStyle>
          <a:p>
            <a:fld id="{11345B95-E097-49E2-A1C1-AD3DEC86DE85}" type="slidenum">
              <a:rPr lang="en-US" altLang="zh-CN"/>
              <a:pPr/>
              <a:t>‹#›</a:t>
            </a:fld>
            <a:endParaRPr lang="en-US" altLang="zh-CN"/>
          </a:p>
        </p:txBody>
      </p:sp>
    </p:spTree>
    <p:extLst>
      <p:ext uri="{BB962C8B-B14F-4D97-AF65-F5344CB8AC3E}">
        <p14:creationId xmlns:p14="http://schemas.microsoft.com/office/powerpoint/2010/main" val="32560691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854FDC7-C436-42FD-A918-68270226B16F}"/>
              </a:ext>
            </a:extLst>
          </p:cNvPr>
          <p:cNvSpPr>
            <a:spLocks noGrp="1"/>
          </p:cNvSpPr>
          <p:nvPr>
            <p:ph type="title" orient="vert"/>
          </p:nvPr>
        </p:nvSpPr>
        <p:spPr>
          <a:xfrm>
            <a:off x="6573838" y="304800"/>
            <a:ext cx="2001837" cy="57150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C88F25-F4A5-46B9-B20B-B30C3952404C}"/>
              </a:ext>
            </a:extLst>
          </p:cNvPr>
          <p:cNvSpPr>
            <a:spLocks noGrp="1"/>
          </p:cNvSpPr>
          <p:nvPr>
            <p:ph type="body" orient="vert" idx="1"/>
          </p:nvPr>
        </p:nvSpPr>
        <p:spPr>
          <a:xfrm>
            <a:off x="566738" y="304800"/>
            <a:ext cx="5854700" cy="57150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4EB2E45-E19A-48FE-9F53-CBCC1788A82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A2AE595-405C-4E9E-B239-2BE347D6347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C96EC53-2D65-466B-98A0-9FB626240083}"/>
              </a:ext>
            </a:extLst>
          </p:cNvPr>
          <p:cNvSpPr>
            <a:spLocks noGrp="1"/>
          </p:cNvSpPr>
          <p:nvPr>
            <p:ph type="sldNum" sz="quarter" idx="12"/>
          </p:nvPr>
        </p:nvSpPr>
        <p:spPr/>
        <p:txBody>
          <a:bodyPr/>
          <a:lstStyle>
            <a:lvl1pPr>
              <a:defRPr/>
            </a:lvl1pPr>
          </a:lstStyle>
          <a:p>
            <a:fld id="{D0E734B6-10B6-4BFC-A48F-A988487F63DE}" type="slidenum">
              <a:rPr lang="en-US" altLang="zh-CN"/>
              <a:pPr/>
              <a:t>‹#›</a:t>
            </a:fld>
            <a:endParaRPr lang="en-US" altLang="zh-CN"/>
          </a:p>
        </p:txBody>
      </p:sp>
    </p:spTree>
    <p:extLst>
      <p:ext uri="{BB962C8B-B14F-4D97-AF65-F5344CB8AC3E}">
        <p14:creationId xmlns:p14="http://schemas.microsoft.com/office/powerpoint/2010/main" val="702360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23AAC-D3FB-49B4-89BD-513BCA3806CD}"/>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0F6261-CFBA-4D4A-9182-AB159E72D09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a:extLst>
              <a:ext uri="{FF2B5EF4-FFF2-40B4-BE49-F238E27FC236}">
                <a16:creationId xmlns:a16="http://schemas.microsoft.com/office/drawing/2014/main" id="{75010F87-BC13-4810-B656-842B7D87E02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4EDFDDB-55FD-4D47-8E1D-489F6777EA9B}"/>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DE25034-31B3-48C6-9069-419D542A408E}"/>
              </a:ext>
            </a:extLst>
          </p:cNvPr>
          <p:cNvSpPr>
            <a:spLocks noGrp="1"/>
          </p:cNvSpPr>
          <p:nvPr>
            <p:ph type="sldNum" sz="quarter" idx="12"/>
          </p:nvPr>
        </p:nvSpPr>
        <p:spPr/>
        <p:txBody>
          <a:bodyPr/>
          <a:lstStyle>
            <a:lvl1pPr>
              <a:defRPr/>
            </a:lvl1pPr>
          </a:lstStyle>
          <a:p>
            <a:fld id="{4633C993-E75B-4B9D-81BD-C98453B4B6CD}" type="slidenum">
              <a:rPr lang="en-US" altLang="zh-CN"/>
              <a:pPr/>
              <a:t>‹#›</a:t>
            </a:fld>
            <a:endParaRPr lang="en-US" altLang="zh-CN"/>
          </a:p>
        </p:txBody>
      </p:sp>
    </p:spTree>
    <p:extLst>
      <p:ext uri="{BB962C8B-B14F-4D97-AF65-F5344CB8AC3E}">
        <p14:creationId xmlns:p14="http://schemas.microsoft.com/office/powerpoint/2010/main" val="2178844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3E3C09-ED13-4D4E-80EF-FAEFC61F182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B704074-7BF3-4C05-8D7F-BE0091D7BA70}"/>
              </a:ext>
            </a:extLst>
          </p:cNvPr>
          <p:cNvSpPr>
            <a:spLocks noGrp="1"/>
          </p:cNvSpPr>
          <p:nvPr>
            <p:ph sz="half" idx="1"/>
          </p:nvPr>
        </p:nvSpPr>
        <p:spPr>
          <a:xfrm>
            <a:off x="301625" y="1600200"/>
            <a:ext cx="4194175" cy="44989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68CE8047-8275-4ECA-B5BC-6C6A1591E9D3}"/>
              </a:ext>
            </a:extLst>
          </p:cNvPr>
          <p:cNvSpPr>
            <a:spLocks noGrp="1"/>
          </p:cNvSpPr>
          <p:nvPr>
            <p:ph sz="half" idx="2"/>
          </p:nvPr>
        </p:nvSpPr>
        <p:spPr>
          <a:xfrm>
            <a:off x="4648200" y="1600200"/>
            <a:ext cx="4194175" cy="44989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4FFD302-33DA-4BCC-B67D-7612772CA34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6491DAB3-E19C-4648-A653-85930F1A4681}"/>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E7C1666-3D85-40F6-B75E-F34D043D815D}"/>
              </a:ext>
            </a:extLst>
          </p:cNvPr>
          <p:cNvSpPr>
            <a:spLocks noGrp="1"/>
          </p:cNvSpPr>
          <p:nvPr>
            <p:ph type="sldNum" sz="quarter" idx="12"/>
          </p:nvPr>
        </p:nvSpPr>
        <p:spPr/>
        <p:txBody>
          <a:bodyPr/>
          <a:lstStyle>
            <a:lvl1pPr>
              <a:defRPr/>
            </a:lvl1pPr>
          </a:lstStyle>
          <a:p>
            <a:fld id="{2B1D228F-1C0C-45E7-AD6B-117E381460E3}" type="slidenum">
              <a:rPr lang="en-US" altLang="zh-CN"/>
              <a:pPr/>
              <a:t>‹#›</a:t>
            </a:fld>
            <a:endParaRPr lang="en-US" altLang="zh-CN"/>
          </a:p>
        </p:txBody>
      </p:sp>
    </p:spTree>
    <p:extLst>
      <p:ext uri="{BB962C8B-B14F-4D97-AF65-F5344CB8AC3E}">
        <p14:creationId xmlns:p14="http://schemas.microsoft.com/office/powerpoint/2010/main" val="3268207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15CF7D-40EC-4B66-9D51-DDFC4B6CBED1}"/>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E1FC676-D6EE-4775-9E78-4A3284E90FF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685B86F2-EC5E-48BD-976F-24D672E99181}"/>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AF676274-1BE6-4297-A803-94C092C56DB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42659E27-1F5A-41CC-B22B-4CBFF1054C05}"/>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5DAA0A81-6953-4E6D-A2AA-6DB13D00E1BA}"/>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24999DD8-ED62-4E6E-8862-117F34591813}"/>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DAF43F9-401B-4237-A055-7E732A077675}"/>
              </a:ext>
            </a:extLst>
          </p:cNvPr>
          <p:cNvSpPr>
            <a:spLocks noGrp="1"/>
          </p:cNvSpPr>
          <p:nvPr>
            <p:ph type="sldNum" sz="quarter" idx="12"/>
          </p:nvPr>
        </p:nvSpPr>
        <p:spPr/>
        <p:txBody>
          <a:bodyPr/>
          <a:lstStyle>
            <a:lvl1pPr>
              <a:defRPr/>
            </a:lvl1pPr>
          </a:lstStyle>
          <a:p>
            <a:fld id="{8C2E43B6-FF1A-4C4E-B9FD-55FBCF46DEE4}" type="slidenum">
              <a:rPr lang="en-US" altLang="zh-CN"/>
              <a:pPr/>
              <a:t>‹#›</a:t>
            </a:fld>
            <a:endParaRPr lang="en-US" altLang="zh-CN"/>
          </a:p>
        </p:txBody>
      </p:sp>
    </p:spTree>
    <p:extLst>
      <p:ext uri="{BB962C8B-B14F-4D97-AF65-F5344CB8AC3E}">
        <p14:creationId xmlns:p14="http://schemas.microsoft.com/office/powerpoint/2010/main" val="3549935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C5B848-DEF4-4726-9AEC-239484DD77A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32E93BF-C617-413E-A07F-4C6F90400A59}"/>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9306E697-87AC-4876-9CD3-8963E9274423}"/>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780AC9E-1E5A-496D-BBC4-035AD20FFF2A}"/>
              </a:ext>
            </a:extLst>
          </p:cNvPr>
          <p:cNvSpPr>
            <a:spLocks noGrp="1"/>
          </p:cNvSpPr>
          <p:nvPr>
            <p:ph type="sldNum" sz="quarter" idx="12"/>
          </p:nvPr>
        </p:nvSpPr>
        <p:spPr/>
        <p:txBody>
          <a:bodyPr/>
          <a:lstStyle>
            <a:lvl1pPr>
              <a:defRPr/>
            </a:lvl1pPr>
          </a:lstStyle>
          <a:p>
            <a:fld id="{52D6C404-0795-4107-BC93-89900772936F}" type="slidenum">
              <a:rPr lang="en-US" altLang="zh-CN"/>
              <a:pPr/>
              <a:t>‹#›</a:t>
            </a:fld>
            <a:endParaRPr lang="en-US" altLang="zh-CN"/>
          </a:p>
        </p:txBody>
      </p:sp>
    </p:spTree>
    <p:extLst>
      <p:ext uri="{BB962C8B-B14F-4D97-AF65-F5344CB8AC3E}">
        <p14:creationId xmlns:p14="http://schemas.microsoft.com/office/powerpoint/2010/main" val="328953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FF8A9B-5B1A-4464-BB86-F70612170393}"/>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92F04BDD-9CF0-4746-8A21-DFD875D104AD}"/>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CD79DCE-5920-4FE8-89AE-754CD89477CB}"/>
              </a:ext>
            </a:extLst>
          </p:cNvPr>
          <p:cNvSpPr>
            <a:spLocks noGrp="1"/>
          </p:cNvSpPr>
          <p:nvPr>
            <p:ph type="sldNum" sz="quarter" idx="12"/>
          </p:nvPr>
        </p:nvSpPr>
        <p:spPr/>
        <p:txBody>
          <a:bodyPr/>
          <a:lstStyle>
            <a:lvl1pPr>
              <a:defRPr/>
            </a:lvl1pPr>
          </a:lstStyle>
          <a:p>
            <a:fld id="{D87F0D39-073C-4786-92A7-E4DBD0BEF977}" type="slidenum">
              <a:rPr lang="en-US" altLang="zh-CN"/>
              <a:pPr/>
              <a:t>‹#›</a:t>
            </a:fld>
            <a:endParaRPr lang="en-US" altLang="zh-CN"/>
          </a:p>
        </p:txBody>
      </p:sp>
    </p:spTree>
    <p:extLst>
      <p:ext uri="{BB962C8B-B14F-4D97-AF65-F5344CB8AC3E}">
        <p14:creationId xmlns:p14="http://schemas.microsoft.com/office/powerpoint/2010/main" val="1500312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2C3717-4D62-466C-AEBD-63B554C3A58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2600525-89F3-4C2C-A4B7-44BE4244E74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7840395-3CC9-45EC-A3AD-A8704671B58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D411580-929B-4B74-B4B5-A6B2DD44BDE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86F56D6-B5EA-451C-9949-C3CA8912657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0E1F345-9794-4A76-AE9D-2035B6E9D3BF}"/>
              </a:ext>
            </a:extLst>
          </p:cNvPr>
          <p:cNvSpPr>
            <a:spLocks noGrp="1"/>
          </p:cNvSpPr>
          <p:nvPr>
            <p:ph type="sldNum" sz="quarter" idx="12"/>
          </p:nvPr>
        </p:nvSpPr>
        <p:spPr/>
        <p:txBody>
          <a:bodyPr/>
          <a:lstStyle>
            <a:lvl1pPr>
              <a:defRPr/>
            </a:lvl1pPr>
          </a:lstStyle>
          <a:p>
            <a:fld id="{ABF659CD-D178-4FCA-BF8C-A847DFFD6BEE}" type="slidenum">
              <a:rPr lang="en-US" altLang="zh-CN"/>
              <a:pPr/>
              <a:t>‹#›</a:t>
            </a:fld>
            <a:endParaRPr lang="en-US" altLang="zh-CN"/>
          </a:p>
        </p:txBody>
      </p:sp>
    </p:spTree>
    <p:extLst>
      <p:ext uri="{BB962C8B-B14F-4D97-AF65-F5344CB8AC3E}">
        <p14:creationId xmlns:p14="http://schemas.microsoft.com/office/powerpoint/2010/main" val="3424501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D7FB6-3610-43F4-8188-7C66FF3B356B}"/>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A8B3E34-F94F-4F28-A8B2-F0E1FB5F14D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4525E8B-F143-48AB-B493-803F6CDEBD1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B2A68A1-4548-4CAA-8EA5-50D967853C38}"/>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C498554D-6F83-4989-9152-09351F4BC3A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CC11486-D7A8-4C9A-AC15-E890DBC73BD9}"/>
              </a:ext>
            </a:extLst>
          </p:cNvPr>
          <p:cNvSpPr>
            <a:spLocks noGrp="1"/>
          </p:cNvSpPr>
          <p:nvPr>
            <p:ph type="sldNum" sz="quarter" idx="12"/>
          </p:nvPr>
        </p:nvSpPr>
        <p:spPr/>
        <p:txBody>
          <a:bodyPr/>
          <a:lstStyle>
            <a:lvl1pPr>
              <a:defRPr/>
            </a:lvl1pPr>
          </a:lstStyle>
          <a:p>
            <a:fld id="{BD27AEA8-8776-4FBF-81A7-4C2195CFD798}" type="slidenum">
              <a:rPr lang="en-US" altLang="zh-CN"/>
              <a:pPr/>
              <a:t>‹#›</a:t>
            </a:fld>
            <a:endParaRPr lang="en-US" altLang="zh-CN"/>
          </a:p>
        </p:txBody>
      </p:sp>
    </p:spTree>
    <p:extLst>
      <p:ext uri="{BB962C8B-B14F-4D97-AF65-F5344CB8AC3E}">
        <p14:creationId xmlns:p14="http://schemas.microsoft.com/office/powerpoint/2010/main" val="1083623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44A86339-E298-4A97-B894-9DBB3910A797}"/>
              </a:ext>
            </a:extLst>
          </p:cNvPr>
          <p:cNvSpPr>
            <a:spLocks noGrp="1" noRot="1" noChangeArrowheads="1"/>
          </p:cNvSpPr>
          <p:nvPr>
            <p:ph type="title"/>
          </p:nvPr>
        </p:nvSpPr>
        <p:spPr bwMode="auto">
          <a:xfrm>
            <a:off x="301625" y="228600"/>
            <a:ext cx="85407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58371" name="Rectangle 3">
            <a:extLst>
              <a:ext uri="{FF2B5EF4-FFF2-40B4-BE49-F238E27FC236}">
                <a16:creationId xmlns:a16="http://schemas.microsoft.com/office/drawing/2014/main" id="{FD8C01BE-203E-4ECD-95CC-86366327145A}"/>
              </a:ext>
            </a:extLst>
          </p:cNvPr>
          <p:cNvSpPr>
            <a:spLocks noGrp="1" noRot="1" noChangeArrowheads="1"/>
          </p:cNvSpPr>
          <p:nvPr>
            <p:ph type="body" idx="1"/>
          </p:nvPr>
        </p:nvSpPr>
        <p:spPr bwMode="auto">
          <a:xfrm>
            <a:off x="301625" y="1600200"/>
            <a:ext cx="8540750" cy="449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8372" name="Rectangle 4">
            <a:extLst>
              <a:ext uri="{FF2B5EF4-FFF2-40B4-BE49-F238E27FC236}">
                <a16:creationId xmlns:a16="http://schemas.microsoft.com/office/drawing/2014/main" id="{AF1447EE-677B-458F-9629-6155D55EFF8C}"/>
              </a:ext>
            </a:extLst>
          </p:cNvPr>
          <p:cNvSpPr>
            <a:spLocks noGrp="1" noChangeArrowheads="1"/>
          </p:cNvSpPr>
          <p:nvPr>
            <p:ph type="dt" sz="half" idx="2"/>
          </p:nvPr>
        </p:nvSpPr>
        <p:spPr bwMode="auto">
          <a:xfrm>
            <a:off x="301625" y="6245225"/>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58373" name="Rectangle 5">
            <a:extLst>
              <a:ext uri="{FF2B5EF4-FFF2-40B4-BE49-F238E27FC236}">
                <a16:creationId xmlns:a16="http://schemas.microsoft.com/office/drawing/2014/main" id="{12CEB092-7CE9-45B2-8D50-4C5215F39DDE}"/>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58374" name="Rectangle 6">
            <a:extLst>
              <a:ext uri="{FF2B5EF4-FFF2-40B4-BE49-F238E27FC236}">
                <a16:creationId xmlns:a16="http://schemas.microsoft.com/office/drawing/2014/main" id="{5286CF15-A926-4069-8499-EC7632E4316D}"/>
              </a:ext>
            </a:extLst>
          </p:cNvPr>
          <p:cNvSpPr>
            <a:spLocks noGrp="1" noChangeArrowheads="1"/>
          </p:cNvSpPr>
          <p:nvPr>
            <p:ph type="sldNum" sz="quarter" idx="4"/>
          </p:nvPr>
        </p:nvSpPr>
        <p:spPr bwMode="auto">
          <a:xfrm>
            <a:off x="6553200" y="6245225"/>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6C0332F2-5CF8-4E0A-BD27-1733F7CC4EE6}" type="slidenum">
              <a:rPr lang="en-US" altLang="zh-CN"/>
              <a:pPr/>
              <a:t>‹#›</a:t>
            </a:fld>
            <a:endParaRPr lang="en-US" altLang="zh-CN"/>
          </a:p>
        </p:txBody>
      </p:sp>
    </p:spTree>
  </p:cSld>
  <p:clrMap bg1="dk2" tx1="lt1" bg2="dk1" tx2="lt2" accent1="accent1" accent2="accent2" accent3="accent3" accent4="accent4" accent5="accent5" accent6="accent6" hlink="hlink" folHlink="folHlink"/>
  <p:sldLayoutIdLst>
    <p:sldLayoutId id="2147483650"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lr>
          <a:schemeClr val="folHlink"/>
        </a:buClr>
        <a:buSzPct val="90000"/>
        <a:buFont typeface="Wingdings" panose="05000000000000000000" pitchFamily="2" charset="2"/>
        <a:buChar char="w"/>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95000"/>
        <a:buFont typeface="Wingdings" panose="05000000000000000000" pitchFamily="2" charset="2"/>
        <a:buChar char="ª"/>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Font typeface="Wingdings" panose="05000000000000000000" pitchFamily="2" charset="2"/>
        <a:buChar char="w"/>
        <a:defRPr sz="2400" kern="1200">
          <a:solidFill>
            <a:schemeClr val="tx1"/>
          </a:solidFill>
          <a:latin typeface="+mn-lt"/>
          <a:ea typeface="+mn-ea"/>
          <a:cs typeface="+mn-cs"/>
        </a:defRPr>
      </a:lvl3pPr>
      <a:lvl4pPr marL="1600200" indent="-228600" algn="l" rtl="0" fontAlgn="base">
        <a:spcBef>
          <a:spcPct val="20000"/>
        </a:spcBef>
        <a:spcAft>
          <a:spcPct val="0"/>
        </a:spcAft>
        <a:buClr>
          <a:schemeClr val="hlink"/>
        </a:buClr>
        <a:buFont typeface="Wingdings" panose="05000000000000000000" pitchFamily="2" charset="2"/>
        <a:buChar char="ª"/>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Font typeface="Wingdings" panose="05000000000000000000" pitchFamily="2" charset="2"/>
        <a:buChar char="w"/>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6A1F6C2B-EF56-4DA4-9003-042B20B10448}"/>
              </a:ext>
            </a:extLst>
          </p:cNvPr>
          <p:cNvSpPr>
            <a:spLocks noGrp="1" noChangeArrowheads="1"/>
          </p:cNvSpPr>
          <p:nvPr>
            <p:ph type="title"/>
          </p:nvPr>
        </p:nvSpPr>
        <p:spPr bwMode="auto">
          <a:xfrm>
            <a:off x="574675" y="304800"/>
            <a:ext cx="8001000" cy="121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403" name="Rectangle 3">
            <a:extLst>
              <a:ext uri="{FF2B5EF4-FFF2-40B4-BE49-F238E27FC236}">
                <a16:creationId xmlns:a16="http://schemas.microsoft.com/office/drawing/2014/main" id="{2F08A2FC-A3A7-4A42-BDEE-4A5163DAA7C0}"/>
              </a:ext>
            </a:extLst>
          </p:cNvPr>
          <p:cNvSpPr>
            <a:spLocks noGrp="1" noChangeArrowheads="1"/>
          </p:cNvSpPr>
          <p:nvPr>
            <p:ph type="body" idx="1"/>
          </p:nvPr>
        </p:nvSpPr>
        <p:spPr bwMode="auto">
          <a:xfrm>
            <a:off x="566738" y="1752600"/>
            <a:ext cx="8001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404" name="AutoShape 4">
            <a:extLst>
              <a:ext uri="{FF2B5EF4-FFF2-40B4-BE49-F238E27FC236}">
                <a16:creationId xmlns:a16="http://schemas.microsoft.com/office/drawing/2014/main" id="{EB2BA2DE-82EE-4872-A5BD-C6A3D8A02D6D}"/>
              </a:ext>
            </a:extLst>
          </p:cNvPr>
          <p:cNvSpPr>
            <a:spLocks noChangeArrowheads="1"/>
          </p:cNvSpPr>
          <p:nvPr/>
        </p:nvSpPr>
        <p:spPr bwMode="auto">
          <a:xfrm>
            <a:off x="609600" y="1566863"/>
            <a:ext cx="7958138" cy="109537"/>
          </a:xfrm>
          <a:custGeom>
            <a:avLst/>
            <a:gdLst>
              <a:gd name="G0" fmla="+- 585 0 0"/>
              <a:gd name="T0" fmla="*/ 0 w 1000"/>
              <a:gd name="T1" fmla="*/ 0 h 1000"/>
              <a:gd name="T2" fmla="*/ 585 w 1000"/>
              <a:gd name="T3" fmla="*/ 0 h 1000"/>
              <a:gd name="T4" fmla="*/ 585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zh-CN" sz="2400">
              <a:latin typeface="Times New Roman" panose="02020603050405020304" pitchFamily="18" charset="0"/>
            </a:endParaRPr>
          </a:p>
        </p:txBody>
      </p:sp>
      <p:sp>
        <p:nvSpPr>
          <p:cNvPr id="102405" name="Line 5">
            <a:extLst>
              <a:ext uri="{FF2B5EF4-FFF2-40B4-BE49-F238E27FC236}">
                <a16:creationId xmlns:a16="http://schemas.microsoft.com/office/drawing/2014/main" id="{E5C9DD3C-6990-465A-A010-7BF79863C989}"/>
              </a:ext>
            </a:extLst>
          </p:cNvPr>
          <p:cNvSpPr>
            <a:spLocks noChangeShapeType="1"/>
          </p:cNvSpPr>
          <p:nvPr/>
        </p:nvSpPr>
        <p:spPr bwMode="auto">
          <a:xfrm flipV="1">
            <a:off x="609600" y="6172200"/>
            <a:ext cx="7924800" cy="0"/>
          </a:xfrm>
          <a:prstGeom prst="line">
            <a:avLst/>
          </a:prstGeom>
          <a:noFill/>
          <a:ln w="31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06" name="Rectangle 6">
            <a:extLst>
              <a:ext uri="{FF2B5EF4-FFF2-40B4-BE49-F238E27FC236}">
                <a16:creationId xmlns:a16="http://schemas.microsoft.com/office/drawing/2014/main" id="{5C303818-FBDC-4EC2-97C6-CCBB6F208FB6}"/>
              </a:ext>
            </a:extLst>
          </p:cNvPr>
          <p:cNvSpPr>
            <a:spLocks noGrp="1" noChangeArrowheads="1"/>
          </p:cNvSpPr>
          <p:nvPr>
            <p:ph type="dt" sz="half" idx="2"/>
          </p:nvPr>
        </p:nvSpPr>
        <p:spPr bwMode="auto">
          <a:xfrm>
            <a:off x="609600" y="6245225"/>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mn-lt"/>
              </a:defRPr>
            </a:lvl1pPr>
          </a:lstStyle>
          <a:p>
            <a:endParaRPr lang="en-US" altLang="zh-CN"/>
          </a:p>
        </p:txBody>
      </p:sp>
      <p:sp>
        <p:nvSpPr>
          <p:cNvPr id="102407" name="Rectangle 7">
            <a:extLst>
              <a:ext uri="{FF2B5EF4-FFF2-40B4-BE49-F238E27FC236}">
                <a16:creationId xmlns:a16="http://schemas.microsoft.com/office/drawing/2014/main" id="{BCF0AD19-7829-449A-A389-A61AF1B491AE}"/>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en-US" altLang="zh-CN"/>
          </a:p>
        </p:txBody>
      </p:sp>
      <p:sp>
        <p:nvSpPr>
          <p:cNvPr id="102408" name="Rectangle 8">
            <a:extLst>
              <a:ext uri="{FF2B5EF4-FFF2-40B4-BE49-F238E27FC236}">
                <a16:creationId xmlns:a16="http://schemas.microsoft.com/office/drawing/2014/main" id="{26673589-2571-46C5-981B-8A1C36B6909C}"/>
              </a:ext>
            </a:extLst>
          </p:cNvPr>
          <p:cNvSpPr>
            <a:spLocks noGrp="1" noChangeArrowheads="1"/>
          </p:cNvSpPr>
          <p:nvPr>
            <p:ph type="sldNum" sz="quarter" idx="4"/>
          </p:nvPr>
        </p:nvSpPr>
        <p:spPr bwMode="auto">
          <a:xfrm>
            <a:off x="6553200" y="6245225"/>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defRPr>
            </a:lvl1pPr>
          </a:lstStyle>
          <a:p>
            <a:fld id="{1BD8C5DE-F972-482A-B116-12784BDA2F5B}"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6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rtl="0" fontAlgn="base">
        <a:spcBef>
          <a:spcPct val="0"/>
        </a:spcBef>
        <a:spcAft>
          <a:spcPct val="0"/>
        </a:spcAft>
        <a:defRPr sz="3800" kern="1200">
          <a:solidFill>
            <a:schemeClr val="tx2"/>
          </a:solidFill>
          <a:latin typeface="+mj-lt"/>
          <a:ea typeface="+mj-ea"/>
          <a:cs typeface="+mj-cs"/>
        </a:defRPr>
      </a:lvl1pPr>
      <a:lvl2pPr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p:titleStyle>
    <p:bodyStyle>
      <a:lvl1pPr marL="469900" indent="-469900" algn="l" rtl="0" fontAlgn="base">
        <a:spcBef>
          <a:spcPct val="20000"/>
        </a:spcBef>
        <a:spcAft>
          <a:spcPct val="0"/>
        </a:spcAft>
        <a:buClr>
          <a:schemeClr val="accent2"/>
        </a:buClr>
        <a:buFont typeface="Wingdings" panose="05000000000000000000" pitchFamily="2" charset="2"/>
        <a:buChar char="o"/>
        <a:defRPr sz="30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tx1"/>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chemeClr val="tx1"/>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chemeClr val="tx1"/>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slide" Target="slide20.xml"/><Relationship Id="rId5" Type="http://schemas.openxmlformats.org/officeDocument/2006/relationships/slide" Target="slide19.xml"/><Relationship Id="rId4" Type="http://schemas.openxmlformats.org/officeDocument/2006/relationships/slide" Target="slide1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slide" Target="slide31.xml"/><Relationship Id="rId4" Type="http://schemas.openxmlformats.org/officeDocument/2006/relationships/slide" Target="slide2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slide" Target="slide3.xml"/></Relationships>
</file>

<file path=ppt/slides/_rels/slide3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slide" Target="slide4.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slide" Target="slide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slide" Target="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7" name="Rectangle 5">
            <a:extLst>
              <a:ext uri="{FF2B5EF4-FFF2-40B4-BE49-F238E27FC236}">
                <a16:creationId xmlns:a16="http://schemas.microsoft.com/office/drawing/2014/main" id="{72B12CE8-9696-4979-8844-22850B1D8D77}"/>
              </a:ext>
            </a:extLst>
          </p:cNvPr>
          <p:cNvSpPr>
            <a:spLocks noGrp="1" noRot="1" noChangeArrowheads="1"/>
          </p:cNvSpPr>
          <p:nvPr>
            <p:ph type="title"/>
          </p:nvPr>
        </p:nvSpPr>
        <p:spPr>
          <a:xfrm>
            <a:off x="301625" y="228600"/>
            <a:ext cx="8308975" cy="914400"/>
          </a:xfrm>
        </p:spPr>
        <p:txBody>
          <a:bodyPr/>
          <a:lstStyle/>
          <a:p>
            <a:r>
              <a:rPr lang="zh-CN" altLang="en-US" sz="4000" b="1"/>
              <a:t>第十一章  星系</a:t>
            </a:r>
          </a:p>
        </p:txBody>
      </p:sp>
      <p:sp>
        <p:nvSpPr>
          <p:cNvPr id="3078" name="Rectangle 6">
            <a:extLst>
              <a:ext uri="{FF2B5EF4-FFF2-40B4-BE49-F238E27FC236}">
                <a16:creationId xmlns:a16="http://schemas.microsoft.com/office/drawing/2014/main" id="{0C0129D3-6389-4F4E-AC74-897C8B8FC8C5}"/>
              </a:ext>
            </a:extLst>
          </p:cNvPr>
          <p:cNvSpPr>
            <a:spLocks noGrp="1" noRot="1" noChangeArrowheads="1"/>
          </p:cNvSpPr>
          <p:nvPr>
            <p:ph type="body" idx="1"/>
          </p:nvPr>
        </p:nvSpPr>
        <p:spPr>
          <a:xfrm>
            <a:off x="157163" y="981075"/>
            <a:ext cx="8591550" cy="5589588"/>
          </a:xfrm>
        </p:spPr>
        <p:txBody>
          <a:bodyPr/>
          <a:lstStyle/>
          <a:p>
            <a:pPr>
              <a:lnSpc>
                <a:spcPct val="90000"/>
              </a:lnSpc>
              <a:buFont typeface="Wingdings" panose="05000000000000000000" pitchFamily="2" charset="2"/>
              <a:buNone/>
            </a:pPr>
            <a:endParaRPr lang="en-US" altLang="zh-CN" sz="2800" b="1"/>
          </a:p>
          <a:p>
            <a:pPr>
              <a:lnSpc>
                <a:spcPct val="90000"/>
              </a:lnSpc>
              <a:buFont typeface="Wingdings" panose="05000000000000000000" pitchFamily="2" charset="2"/>
              <a:buNone/>
            </a:pPr>
            <a:r>
              <a:rPr lang="en-US" altLang="zh-CN" b="1"/>
              <a:t>§11.1  </a:t>
            </a:r>
            <a:r>
              <a:rPr lang="zh-CN" altLang="en-US" b="1"/>
              <a:t>银河系</a:t>
            </a:r>
            <a:r>
              <a:rPr lang="zh-CN" altLang="en-US" sz="2800" b="1"/>
              <a:t> </a:t>
            </a:r>
          </a:p>
          <a:p>
            <a:pPr>
              <a:lnSpc>
                <a:spcPct val="90000"/>
              </a:lnSpc>
              <a:buFont typeface="Wingdings" panose="05000000000000000000" pitchFamily="2" charset="2"/>
              <a:buNone/>
            </a:pPr>
            <a:r>
              <a:rPr lang="zh-CN" altLang="en-US" sz="2800" b="1"/>
              <a:t>   一、银河系的</a:t>
            </a:r>
            <a:r>
              <a:rPr lang="zh-CN" altLang="en-US" sz="2800" b="1">
                <a:hlinkClick r:id="rId2" action="ppaction://hlinksldjump"/>
              </a:rPr>
              <a:t>结构</a:t>
            </a:r>
            <a:r>
              <a:rPr lang="zh-CN" altLang="en-US" sz="2800" b="1"/>
              <a:t> ：银盘、银晕、银核、旋臂 </a:t>
            </a:r>
          </a:p>
          <a:p>
            <a:pPr>
              <a:lnSpc>
                <a:spcPct val="90000"/>
              </a:lnSpc>
              <a:buFont typeface="Wingdings" panose="05000000000000000000" pitchFamily="2" charset="2"/>
              <a:buNone/>
            </a:pPr>
            <a:r>
              <a:rPr lang="zh-CN" altLang="en-US" sz="2800" b="1"/>
              <a:t>   二、银河系的自转 ：刚体转动、开普勒转动、较差转动 </a:t>
            </a:r>
          </a:p>
          <a:p>
            <a:pPr>
              <a:lnSpc>
                <a:spcPct val="90000"/>
              </a:lnSpc>
              <a:buFont typeface="Wingdings" panose="05000000000000000000" pitchFamily="2" charset="2"/>
              <a:buNone/>
            </a:pPr>
            <a:r>
              <a:rPr lang="zh-CN" altLang="en-US" sz="2800" b="1"/>
              <a:t>   三、银河系的质量和光度  ：总质量＞</a:t>
            </a:r>
            <a:r>
              <a:rPr lang="en-US" altLang="zh-CN" sz="2800" b="1">
                <a:latin typeface="Times New Roman" panose="02020603050405020304" pitchFamily="18" charset="0"/>
                <a:cs typeface="Times New Roman" panose="02020603050405020304" pitchFamily="18" charset="0"/>
              </a:rPr>
              <a:t>10</a:t>
            </a:r>
            <a:r>
              <a:rPr lang="en-US" altLang="zh-CN" sz="2800" b="1" baseline="30000">
                <a:latin typeface="Times New Roman" panose="02020603050405020304" pitchFamily="18" charset="0"/>
                <a:cs typeface="Times New Roman" panose="02020603050405020304" pitchFamily="18" charset="0"/>
              </a:rPr>
              <a:t>11</a:t>
            </a:r>
            <a:r>
              <a:rPr lang="zh-CN" altLang="en-US" sz="2800" b="1">
                <a:latin typeface="宋体" panose="02010600030101010101" pitchFamily="2" charset="-122"/>
              </a:rPr>
              <a:t>太阳质量；累计光度约为太阳光度的</a:t>
            </a:r>
            <a:r>
              <a:rPr lang="en-US" altLang="zh-CN" sz="2800" b="1">
                <a:latin typeface="宋体" panose="02010600030101010101" pitchFamily="2" charset="-122"/>
              </a:rPr>
              <a:t>2.4×10</a:t>
            </a:r>
            <a:r>
              <a:rPr lang="en-US" altLang="zh-CN" sz="2800" b="1" baseline="30000">
                <a:latin typeface="宋体" panose="02010600030101010101" pitchFamily="2" charset="-122"/>
              </a:rPr>
              <a:t>10</a:t>
            </a:r>
            <a:r>
              <a:rPr lang="zh-CN" altLang="en-US" sz="2800" b="1">
                <a:latin typeface="宋体" panose="02010600030101010101" pitchFamily="2" charset="-122"/>
              </a:rPr>
              <a:t>倍 </a:t>
            </a:r>
            <a:endParaRPr lang="zh-CN" altLang="en-US" sz="2800" b="1"/>
          </a:p>
          <a:p>
            <a:pPr>
              <a:lnSpc>
                <a:spcPct val="90000"/>
              </a:lnSpc>
              <a:buFont typeface="Wingdings" panose="05000000000000000000" pitchFamily="2" charset="2"/>
              <a:buNone/>
            </a:pPr>
            <a:r>
              <a:rPr lang="zh-CN" altLang="en-US" sz="2800" b="1"/>
              <a:t>   四、银河系核心的活动：估计有大量暗物质</a:t>
            </a:r>
          </a:p>
          <a:p>
            <a:pPr>
              <a:lnSpc>
                <a:spcPct val="90000"/>
              </a:lnSpc>
              <a:buFont typeface="Wingdings" panose="05000000000000000000" pitchFamily="2" charset="2"/>
              <a:buNone/>
            </a:pPr>
            <a:r>
              <a:rPr lang="zh-CN" altLang="en-US" sz="2800" b="1"/>
              <a:t>   五、银河系旋臂的旋开与旋闭  ：银河系成</a:t>
            </a:r>
            <a:r>
              <a:rPr lang="zh-CN" altLang="en-US" sz="2800" b="1">
                <a:latin typeface="宋体" panose="02010600030101010101" pitchFamily="2" charset="-122"/>
              </a:rPr>
              <a:t>旋涡星系</a:t>
            </a:r>
            <a:r>
              <a:rPr lang="zh-CN" altLang="en-US" sz="2800" b="1"/>
              <a:t> ，旋臂开或闭目前还有争议。</a:t>
            </a:r>
          </a:p>
          <a:p>
            <a:pPr>
              <a:lnSpc>
                <a:spcPct val="90000"/>
              </a:lnSpc>
              <a:buFont typeface="Wingdings" panose="05000000000000000000" pitchFamily="2" charset="2"/>
              <a:buNone/>
            </a:pPr>
            <a:r>
              <a:rPr lang="zh-CN" altLang="en-US" sz="2800" b="1"/>
              <a:t>   六、星系的结构 ：有</a:t>
            </a:r>
            <a:r>
              <a:rPr lang="zh-CN" altLang="en-US" sz="2800" b="1">
                <a:latin typeface="宋体" panose="02010600030101010101" pitchFamily="2" charset="-122"/>
              </a:rPr>
              <a:t>椭圆、有旋涡和不规则</a:t>
            </a:r>
            <a:endParaRPr lang="zh-CN" altLang="en-US" sz="2800" b="1"/>
          </a:p>
          <a:p>
            <a:pPr>
              <a:lnSpc>
                <a:spcPct val="90000"/>
              </a:lnSpc>
              <a:buFont typeface="Wingdings" panose="05000000000000000000" pitchFamily="2" charset="2"/>
              <a:buNone/>
            </a:pPr>
            <a:r>
              <a:rPr lang="zh-CN" altLang="en-US" sz="2800" b="1"/>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0" fill="hold">
                                          <p:stCondLst>
                                            <p:cond delay="0"/>
                                          </p:stCondLst>
                                        </p:cTn>
                                        <p:tgtEl>
                                          <p:spTgt spid="3077"/>
                                        </p:tgtEl>
                                        <p:attrNameLst>
                                          <p:attrName>style.visibility</p:attrName>
                                        </p:attrNameLst>
                                      </p:cBhvr>
                                      <p:to>
                                        <p:strVal val="visible"/>
                                      </p:to>
                                    </p:set>
                                    <p:anim calcmode="lin" valueType="num">
                                      <p:cBhvr>
                                        <p:cTn id="7" dur="1000" fill="hold"/>
                                        <p:tgtEl>
                                          <p:spTgt spid="3077"/>
                                        </p:tgtEl>
                                        <p:attrNameLst>
                                          <p:attrName>ppt_x</p:attrName>
                                        </p:attrNameLst>
                                      </p:cBhvr>
                                      <p:tavLst>
                                        <p:tav tm="0">
                                          <p:val>
                                            <p:strVal val="#ppt_x-.2"/>
                                          </p:val>
                                        </p:tav>
                                        <p:tav tm="100000">
                                          <p:val>
                                            <p:strVal val="#ppt_x"/>
                                          </p:val>
                                        </p:tav>
                                      </p:tavLst>
                                    </p:anim>
                                    <p:anim calcmode="lin" valueType="num">
                                      <p:cBhvr>
                                        <p:cTn id="8" dur="1000" fill="hold"/>
                                        <p:tgtEl>
                                          <p:spTgt spid="3077"/>
                                        </p:tgtEl>
                                        <p:attrNameLst>
                                          <p:attrName>ppt_y</p:attrName>
                                        </p:attrNameLst>
                                      </p:cBhvr>
                                      <p:tavLst>
                                        <p:tav tm="0">
                                          <p:val>
                                            <p:strVal val="#ppt_y"/>
                                          </p:val>
                                        </p:tav>
                                        <p:tav tm="100000">
                                          <p:val>
                                            <p:strVal val="#ppt_y"/>
                                          </p:val>
                                        </p:tav>
                                      </p:tavLst>
                                    </p:anim>
                                    <p:animEffect transition="in" filter="wipe(right)" prLst="gradientSize: 0.1">
                                      <p:cBhvr>
                                        <p:cTn id="9" dur="1000"/>
                                        <p:tgtEl>
                                          <p:spTgt spid="3077"/>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4" presetClass="entr" presetSubtype="0" fill="hold" grpId="0" nodeType="clickEffect">
                                  <p:stCondLst>
                                    <p:cond delay="0"/>
                                  </p:stCondLst>
                                  <p:childTnLst>
                                    <p:set>
                                      <p:cBhvr>
                                        <p:cTn id="13" dur="0" fill="hold">
                                          <p:stCondLst>
                                            <p:cond delay="0"/>
                                          </p:stCondLst>
                                        </p:cTn>
                                        <p:tgtEl>
                                          <p:spTgt spid="3078">
                                            <p:txEl>
                                              <p:pRg st="1" end="1"/>
                                            </p:txEl>
                                          </p:spTgt>
                                        </p:tgtEl>
                                        <p:attrNameLst>
                                          <p:attrName>style.visibility</p:attrName>
                                        </p:attrNameLst>
                                      </p:cBhvr>
                                      <p:to>
                                        <p:strVal val="visible"/>
                                      </p:to>
                                    </p:set>
                                    <p:animEffect transition="in" filter="fade">
                                      <p:cBhvr>
                                        <p:cTn id="14" dur="500"/>
                                        <p:tgtEl>
                                          <p:spTgt spid="3078">
                                            <p:txEl>
                                              <p:pRg st="1" end="1"/>
                                            </p:txEl>
                                          </p:spTgt>
                                        </p:tgtEl>
                                      </p:cBhvr>
                                    </p:animEffect>
                                    <p:anim calcmode="lin" valueType="num">
                                      <p:cBhvr>
                                        <p:cTn id="15" dur="500" fill="hold"/>
                                        <p:tgtEl>
                                          <p:spTgt spid="3078">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078">
                                            <p:txEl>
                                              <p:pRg st="1" end="1"/>
                                            </p:txEl>
                                          </p:spTgt>
                                        </p:tgtEl>
                                        <p:attrNameLst>
                                          <p:attrName>ppt_y</p:attrName>
                                        </p:attrNameLst>
                                      </p:cBhvr>
                                      <p:tavLst>
                                        <p:tav tm="0">
                                          <p:val>
                                            <p:strVal val="#ppt_y+.05"/>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4" presetClass="entr" presetSubtype="0" fill="hold" grpId="0" nodeType="clickEffect">
                                  <p:stCondLst>
                                    <p:cond delay="0"/>
                                  </p:stCondLst>
                                  <p:childTnLst>
                                    <p:set>
                                      <p:cBhvr>
                                        <p:cTn id="20" dur="0" fill="hold">
                                          <p:stCondLst>
                                            <p:cond delay="0"/>
                                          </p:stCondLst>
                                        </p:cTn>
                                        <p:tgtEl>
                                          <p:spTgt spid="3078">
                                            <p:txEl>
                                              <p:pRg st="2" end="2"/>
                                            </p:txEl>
                                          </p:spTgt>
                                        </p:tgtEl>
                                        <p:attrNameLst>
                                          <p:attrName>style.visibility</p:attrName>
                                        </p:attrNameLst>
                                      </p:cBhvr>
                                      <p:to>
                                        <p:strVal val="visible"/>
                                      </p:to>
                                    </p:set>
                                    <p:animEffect transition="in" filter="fade">
                                      <p:cBhvr>
                                        <p:cTn id="21" dur="500"/>
                                        <p:tgtEl>
                                          <p:spTgt spid="3078">
                                            <p:txEl>
                                              <p:pRg st="2" end="2"/>
                                            </p:txEl>
                                          </p:spTgt>
                                        </p:tgtEl>
                                      </p:cBhvr>
                                    </p:animEffect>
                                    <p:anim calcmode="lin" valueType="num">
                                      <p:cBhvr>
                                        <p:cTn id="22" dur="500" fill="hold"/>
                                        <p:tgtEl>
                                          <p:spTgt spid="3078">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078">
                                            <p:txEl>
                                              <p:pRg st="2" end="2"/>
                                            </p:txEl>
                                          </p:spTgt>
                                        </p:tgtEl>
                                        <p:attrNameLst>
                                          <p:attrName>ppt_y</p:attrName>
                                        </p:attrNameLst>
                                      </p:cBhvr>
                                      <p:tavLst>
                                        <p:tav tm="0">
                                          <p:val>
                                            <p:strVal val="#ppt_y+.05"/>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4" presetClass="entr" presetSubtype="0" fill="hold" grpId="0" nodeType="clickEffect">
                                  <p:stCondLst>
                                    <p:cond delay="0"/>
                                  </p:stCondLst>
                                  <p:childTnLst>
                                    <p:set>
                                      <p:cBhvr>
                                        <p:cTn id="27" dur="0" fill="hold">
                                          <p:stCondLst>
                                            <p:cond delay="0"/>
                                          </p:stCondLst>
                                        </p:cTn>
                                        <p:tgtEl>
                                          <p:spTgt spid="3078">
                                            <p:txEl>
                                              <p:pRg st="3" end="3"/>
                                            </p:txEl>
                                          </p:spTgt>
                                        </p:tgtEl>
                                        <p:attrNameLst>
                                          <p:attrName>style.visibility</p:attrName>
                                        </p:attrNameLst>
                                      </p:cBhvr>
                                      <p:to>
                                        <p:strVal val="visible"/>
                                      </p:to>
                                    </p:set>
                                    <p:animEffect transition="in" filter="fade">
                                      <p:cBhvr>
                                        <p:cTn id="28" dur="500"/>
                                        <p:tgtEl>
                                          <p:spTgt spid="3078">
                                            <p:txEl>
                                              <p:pRg st="3" end="3"/>
                                            </p:txEl>
                                          </p:spTgt>
                                        </p:tgtEl>
                                      </p:cBhvr>
                                    </p:animEffect>
                                    <p:anim calcmode="lin" valueType="num">
                                      <p:cBhvr>
                                        <p:cTn id="29" dur="500" fill="hold"/>
                                        <p:tgtEl>
                                          <p:spTgt spid="3078">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078">
                                            <p:txEl>
                                              <p:pRg st="3" end="3"/>
                                            </p:txEl>
                                          </p:spTgt>
                                        </p:tgtEl>
                                        <p:attrNameLst>
                                          <p:attrName>ppt_y</p:attrName>
                                        </p:attrNameLst>
                                      </p:cBhvr>
                                      <p:tavLst>
                                        <p:tav tm="0">
                                          <p:val>
                                            <p:strVal val="#ppt_y+.05"/>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4" presetClass="entr" presetSubtype="0" fill="hold" grpId="0" nodeType="clickEffect">
                                  <p:stCondLst>
                                    <p:cond delay="0"/>
                                  </p:stCondLst>
                                  <p:childTnLst>
                                    <p:set>
                                      <p:cBhvr>
                                        <p:cTn id="34" dur="0" fill="hold">
                                          <p:stCondLst>
                                            <p:cond delay="0"/>
                                          </p:stCondLst>
                                        </p:cTn>
                                        <p:tgtEl>
                                          <p:spTgt spid="3078">
                                            <p:txEl>
                                              <p:pRg st="4" end="4"/>
                                            </p:txEl>
                                          </p:spTgt>
                                        </p:tgtEl>
                                        <p:attrNameLst>
                                          <p:attrName>style.visibility</p:attrName>
                                        </p:attrNameLst>
                                      </p:cBhvr>
                                      <p:to>
                                        <p:strVal val="visible"/>
                                      </p:to>
                                    </p:set>
                                    <p:animEffect transition="in" filter="fade">
                                      <p:cBhvr>
                                        <p:cTn id="35" dur="500"/>
                                        <p:tgtEl>
                                          <p:spTgt spid="3078">
                                            <p:txEl>
                                              <p:pRg st="4" end="4"/>
                                            </p:txEl>
                                          </p:spTgt>
                                        </p:tgtEl>
                                      </p:cBhvr>
                                    </p:animEffect>
                                    <p:anim calcmode="lin" valueType="num">
                                      <p:cBhvr>
                                        <p:cTn id="36" dur="500" fill="hold"/>
                                        <p:tgtEl>
                                          <p:spTgt spid="3078">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3078">
                                            <p:txEl>
                                              <p:pRg st="4" end="4"/>
                                            </p:txEl>
                                          </p:spTgt>
                                        </p:tgtEl>
                                        <p:attrNameLst>
                                          <p:attrName>ppt_y</p:attrName>
                                        </p:attrNameLst>
                                      </p:cBhvr>
                                      <p:tavLst>
                                        <p:tav tm="0">
                                          <p:val>
                                            <p:strVal val="#ppt_y+.05"/>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4" presetClass="entr" presetSubtype="0" fill="hold" grpId="0" nodeType="clickEffect">
                                  <p:stCondLst>
                                    <p:cond delay="0"/>
                                  </p:stCondLst>
                                  <p:childTnLst>
                                    <p:set>
                                      <p:cBhvr>
                                        <p:cTn id="41" dur="0" fill="hold">
                                          <p:stCondLst>
                                            <p:cond delay="0"/>
                                          </p:stCondLst>
                                        </p:cTn>
                                        <p:tgtEl>
                                          <p:spTgt spid="3078">
                                            <p:txEl>
                                              <p:pRg st="5" end="5"/>
                                            </p:txEl>
                                          </p:spTgt>
                                        </p:tgtEl>
                                        <p:attrNameLst>
                                          <p:attrName>style.visibility</p:attrName>
                                        </p:attrNameLst>
                                      </p:cBhvr>
                                      <p:to>
                                        <p:strVal val="visible"/>
                                      </p:to>
                                    </p:set>
                                    <p:animEffect transition="in" filter="fade">
                                      <p:cBhvr>
                                        <p:cTn id="42" dur="500"/>
                                        <p:tgtEl>
                                          <p:spTgt spid="3078">
                                            <p:txEl>
                                              <p:pRg st="5" end="5"/>
                                            </p:txEl>
                                          </p:spTgt>
                                        </p:tgtEl>
                                      </p:cBhvr>
                                    </p:animEffect>
                                    <p:anim calcmode="lin" valueType="num">
                                      <p:cBhvr>
                                        <p:cTn id="43" dur="500" fill="hold"/>
                                        <p:tgtEl>
                                          <p:spTgt spid="3078">
                                            <p:txEl>
                                              <p:pRg st="5" end="5"/>
                                            </p:txEl>
                                          </p:spTgt>
                                        </p:tgtEl>
                                        <p:attrNameLst>
                                          <p:attrName>ppt_x</p:attrName>
                                        </p:attrNameLst>
                                      </p:cBhvr>
                                      <p:tavLst>
                                        <p:tav tm="0">
                                          <p:val>
                                            <p:strVal val="#ppt_x"/>
                                          </p:val>
                                        </p:tav>
                                        <p:tav tm="100000">
                                          <p:val>
                                            <p:strVal val="#ppt_x"/>
                                          </p:val>
                                        </p:tav>
                                      </p:tavLst>
                                    </p:anim>
                                    <p:anim calcmode="lin" valueType="num">
                                      <p:cBhvr>
                                        <p:cTn id="44" dur="500" fill="hold"/>
                                        <p:tgtEl>
                                          <p:spTgt spid="3078">
                                            <p:txEl>
                                              <p:pRg st="5" end="5"/>
                                            </p:txEl>
                                          </p:spTgt>
                                        </p:tgtEl>
                                        <p:attrNameLst>
                                          <p:attrName>ppt_y</p:attrName>
                                        </p:attrNameLst>
                                      </p:cBhvr>
                                      <p:tavLst>
                                        <p:tav tm="0">
                                          <p:val>
                                            <p:strVal val="#ppt_y+.05"/>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4" presetClass="entr" presetSubtype="0" fill="hold" grpId="0" nodeType="clickEffect">
                                  <p:stCondLst>
                                    <p:cond delay="0"/>
                                  </p:stCondLst>
                                  <p:childTnLst>
                                    <p:set>
                                      <p:cBhvr>
                                        <p:cTn id="48" dur="0" fill="hold">
                                          <p:stCondLst>
                                            <p:cond delay="0"/>
                                          </p:stCondLst>
                                        </p:cTn>
                                        <p:tgtEl>
                                          <p:spTgt spid="3078">
                                            <p:txEl>
                                              <p:pRg st="6" end="6"/>
                                            </p:txEl>
                                          </p:spTgt>
                                        </p:tgtEl>
                                        <p:attrNameLst>
                                          <p:attrName>style.visibility</p:attrName>
                                        </p:attrNameLst>
                                      </p:cBhvr>
                                      <p:to>
                                        <p:strVal val="visible"/>
                                      </p:to>
                                    </p:set>
                                    <p:animEffect transition="in" filter="fade">
                                      <p:cBhvr>
                                        <p:cTn id="49" dur="500"/>
                                        <p:tgtEl>
                                          <p:spTgt spid="3078">
                                            <p:txEl>
                                              <p:pRg st="6" end="6"/>
                                            </p:txEl>
                                          </p:spTgt>
                                        </p:tgtEl>
                                      </p:cBhvr>
                                    </p:animEffect>
                                    <p:anim calcmode="lin" valueType="num">
                                      <p:cBhvr>
                                        <p:cTn id="50" dur="500" fill="hold"/>
                                        <p:tgtEl>
                                          <p:spTgt spid="3078">
                                            <p:txEl>
                                              <p:pRg st="6" end="6"/>
                                            </p:txEl>
                                          </p:spTgt>
                                        </p:tgtEl>
                                        <p:attrNameLst>
                                          <p:attrName>ppt_x</p:attrName>
                                        </p:attrNameLst>
                                      </p:cBhvr>
                                      <p:tavLst>
                                        <p:tav tm="0">
                                          <p:val>
                                            <p:strVal val="#ppt_x"/>
                                          </p:val>
                                        </p:tav>
                                        <p:tav tm="100000">
                                          <p:val>
                                            <p:strVal val="#ppt_x"/>
                                          </p:val>
                                        </p:tav>
                                      </p:tavLst>
                                    </p:anim>
                                    <p:anim calcmode="lin" valueType="num">
                                      <p:cBhvr>
                                        <p:cTn id="51" dur="500" fill="hold"/>
                                        <p:tgtEl>
                                          <p:spTgt spid="3078">
                                            <p:txEl>
                                              <p:pRg st="6" end="6"/>
                                            </p:txEl>
                                          </p:spTgt>
                                        </p:tgtEl>
                                        <p:attrNameLst>
                                          <p:attrName>ppt_y</p:attrName>
                                        </p:attrNameLst>
                                      </p:cBhvr>
                                      <p:tavLst>
                                        <p:tav tm="0">
                                          <p:val>
                                            <p:strVal val="#ppt_y+.05"/>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44" presetClass="entr" presetSubtype="0" fill="hold" grpId="0" nodeType="clickEffect">
                                  <p:stCondLst>
                                    <p:cond delay="0"/>
                                  </p:stCondLst>
                                  <p:childTnLst>
                                    <p:set>
                                      <p:cBhvr>
                                        <p:cTn id="55" dur="0" fill="hold">
                                          <p:stCondLst>
                                            <p:cond delay="0"/>
                                          </p:stCondLst>
                                        </p:cTn>
                                        <p:tgtEl>
                                          <p:spTgt spid="3078">
                                            <p:txEl>
                                              <p:pRg st="7" end="7"/>
                                            </p:txEl>
                                          </p:spTgt>
                                        </p:tgtEl>
                                        <p:attrNameLst>
                                          <p:attrName>style.visibility</p:attrName>
                                        </p:attrNameLst>
                                      </p:cBhvr>
                                      <p:to>
                                        <p:strVal val="visible"/>
                                      </p:to>
                                    </p:set>
                                    <p:animEffect transition="in" filter="fade">
                                      <p:cBhvr>
                                        <p:cTn id="56" dur="500"/>
                                        <p:tgtEl>
                                          <p:spTgt spid="3078">
                                            <p:txEl>
                                              <p:pRg st="7" end="7"/>
                                            </p:txEl>
                                          </p:spTgt>
                                        </p:tgtEl>
                                      </p:cBhvr>
                                    </p:animEffect>
                                    <p:anim calcmode="lin" valueType="num">
                                      <p:cBhvr>
                                        <p:cTn id="57" dur="500" fill="hold"/>
                                        <p:tgtEl>
                                          <p:spTgt spid="3078">
                                            <p:txEl>
                                              <p:pRg st="7" end="7"/>
                                            </p:txEl>
                                          </p:spTgt>
                                        </p:tgtEl>
                                        <p:attrNameLst>
                                          <p:attrName>ppt_x</p:attrName>
                                        </p:attrNameLst>
                                      </p:cBhvr>
                                      <p:tavLst>
                                        <p:tav tm="0">
                                          <p:val>
                                            <p:strVal val="#ppt_x"/>
                                          </p:val>
                                        </p:tav>
                                        <p:tav tm="100000">
                                          <p:val>
                                            <p:strVal val="#ppt_x"/>
                                          </p:val>
                                        </p:tav>
                                      </p:tavLst>
                                    </p:anim>
                                    <p:anim calcmode="lin" valueType="num">
                                      <p:cBhvr>
                                        <p:cTn id="58" dur="500" fill="hold"/>
                                        <p:tgtEl>
                                          <p:spTgt spid="3078">
                                            <p:txEl>
                                              <p:pRg st="7" end="7"/>
                                            </p:txEl>
                                          </p:spTgt>
                                        </p:tgtEl>
                                        <p:attrNameLst>
                                          <p:attrName>ppt_y</p:attrName>
                                        </p:attrNameLst>
                                      </p:cBhvr>
                                      <p:tavLst>
                                        <p:tav tm="0">
                                          <p:val>
                                            <p:strVal val="#ppt_y+.05"/>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44" presetClass="entr" presetSubtype="0" fill="hold" grpId="0" nodeType="clickEffect">
                                  <p:stCondLst>
                                    <p:cond delay="0"/>
                                  </p:stCondLst>
                                  <p:childTnLst>
                                    <p:set>
                                      <p:cBhvr>
                                        <p:cTn id="62" dur="0" fill="hold">
                                          <p:stCondLst>
                                            <p:cond delay="0"/>
                                          </p:stCondLst>
                                        </p:cTn>
                                        <p:tgtEl>
                                          <p:spTgt spid="3078">
                                            <p:txEl>
                                              <p:pRg st="8" end="8"/>
                                            </p:txEl>
                                          </p:spTgt>
                                        </p:tgtEl>
                                        <p:attrNameLst>
                                          <p:attrName>style.visibility</p:attrName>
                                        </p:attrNameLst>
                                      </p:cBhvr>
                                      <p:to>
                                        <p:strVal val="visible"/>
                                      </p:to>
                                    </p:set>
                                    <p:animEffect transition="in" filter="fade">
                                      <p:cBhvr>
                                        <p:cTn id="63" dur="500"/>
                                        <p:tgtEl>
                                          <p:spTgt spid="3078">
                                            <p:txEl>
                                              <p:pRg st="8" end="8"/>
                                            </p:txEl>
                                          </p:spTgt>
                                        </p:tgtEl>
                                      </p:cBhvr>
                                    </p:animEffect>
                                    <p:anim calcmode="lin" valueType="num">
                                      <p:cBhvr>
                                        <p:cTn id="64" dur="500" fill="hold"/>
                                        <p:tgtEl>
                                          <p:spTgt spid="3078">
                                            <p:txEl>
                                              <p:pRg st="8" end="8"/>
                                            </p:txEl>
                                          </p:spTgt>
                                        </p:tgtEl>
                                        <p:attrNameLst>
                                          <p:attrName>ppt_x</p:attrName>
                                        </p:attrNameLst>
                                      </p:cBhvr>
                                      <p:tavLst>
                                        <p:tav tm="0">
                                          <p:val>
                                            <p:strVal val="#ppt_x"/>
                                          </p:val>
                                        </p:tav>
                                        <p:tav tm="100000">
                                          <p:val>
                                            <p:strVal val="#ppt_x"/>
                                          </p:val>
                                        </p:tav>
                                      </p:tavLst>
                                    </p:anim>
                                    <p:anim calcmode="lin" valueType="num">
                                      <p:cBhvr>
                                        <p:cTn id="65" dur="500" fill="hold"/>
                                        <p:tgtEl>
                                          <p:spTgt spid="3078">
                                            <p:txEl>
                                              <p:pRg st="8" end="8"/>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7" grpId="0"/>
      <p:bldP spid="3078" grpId="0" build="p"/>
    </p:bld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3" name="AutoShape 1027">
            <a:hlinkClick r:id="rId2" action="ppaction://hlinksldjump" highlightClick="1"/>
            <a:extLst>
              <a:ext uri="{FF2B5EF4-FFF2-40B4-BE49-F238E27FC236}">
                <a16:creationId xmlns:a16="http://schemas.microsoft.com/office/drawing/2014/main" id="{144CD2F3-22E4-4A1C-96A6-1ED5A0ADAD5C}"/>
              </a:ext>
            </a:extLst>
          </p:cNvPr>
          <p:cNvSpPr>
            <a:spLocks noChangeArrowheads="1"/>
          </p:cNvSpPr>
          <p:nvPr/>
        </p:nvSpPr>
        <p:spPr bwMode="auto">
          <a:xfrm>
            <a:off x="8305800" y="5715000"/>
            <a:ext cx="533400" cy="6858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6565" name="Picture 1029" descr="哈勃星系分类">
            <a:extLst>
              <a:ext uri="{FF2B5EF4-FFF2-40B4-BE49-F238E27FC236}">
                <a16:creationId xmlns:a16="http://schemas.microsoft.com/office/drawing/2014/main" id="{9104F241-9A84-4117-939D-262387D51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765175"/>
            <a:ext cx="8964612" cy="3375025"/>
          </a:xfrm>
          <a:prstGeom prst="rect">
            <a:avLst/>
          </a:prstGeom>
          <a:noFill/>
          <a:extLst>
            <a:ext uri="{909E8E84-426E-40DD-AFC4-6F175D3DCCD1}">
              <a14:hiddenFill xmlns:a14="http://schemas.microsoft.com/office/drawing/2010/main">
                <a:solidFill>
                  <a:srgbClr val="FFFFFF"/>
                </a:solidFill>
              </a14:hiddenFill>
            </a:ext>
          </a:extLst>
        </p:spPr>
      </p:pic>
      <p:sp>
        <p:nvSpPr>
          <p:cNvPr id="66566" name="Text Box 1030">
            <a:extLst>
              <a:ext uri="{FF2B5EF4-FFF2-40B4-BE49-F238E27FC236}">
                <a16:creationId xmlns:a16="http://schemas.microsoft.com/office/drawing/2014/main" id="{B88466ED-98E6-4B4B-B25B-22C5FA610781}"/>
              </a:ext>
            </a:extLst>
          </p:cNvPr>
          <p:cNvSpPr txBox="1">
            <a:spLocks noChangeArrowheads="1"/>
          </p:cNvSpPr>
          <p:nvPr/>
        </p:nvSpPr>
        <p:spPr bwMode="auto">
          <a:xfrm>
            <a:off x="3348038" y="4508500"/>
            <a:ext cx="2663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a:t>哈勃星系分类</a:t>
            </a:r>
          </a:p>
        </p:txBody>
      </p:sp>
    </p:spTree>
  </p:cSld>
  <p:clrMapOvr>
    <a:masterClrMapping/>
  </p:clrMapOvr>
  <p:transition>
    <p:strips dir="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2" name="Picture 4" descr="正常星系和活动星系">
            <a:extLst>
              <a:ext uri="{FF2B5EF4-FFF2-40B4-BE49-F238E27FC236}">
                <a16:creationId xmlns:a16="http://schemas.microsoft.com/office/drawing/2014/main" id="{B00E0FEC-01CB-4E9B-948A-EED0DDFB78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404813"/>
            <a:ext cx="5329238" cy="4819650"/>
          </a:xfrm>
          <a:prstGeom prst="rect">
            <a:avLst/>
          </a:prstGeom>
          <a:noFill/>
          <a:extLst>
            <a:ext uri="{909E8E84-426E-40DD-AFC4-6F175D3DCCD1}">
              <a14:hiddenFill xmlns:a14="http://schemas.microsoft.com/office/drawing/2010/main">
                <a:solidFill>
                  <a:srgbClr val="FFFFFF"/>
                </a:solidFill>
              </a14:hiddenFill>
            </a:ext>
          </a:extLst>
        </p:spPr>
      </p:pic>
      <p:sp>
        <p:nvSpPr>
          <p:cNvPr id="145413" name="Text Box 5">
            <a:extLst>
              <a:ext uri="{FF2B5EF4-FFF2-40B4-BE49-F238E27FC236}">
                <a16:creationId xmlns:a16="http://schemas.microsoft.com/office/drawing/2014/main" id="{81297B65-B125-49CC-96D6-6068B45F01B7}"/>
              </a:ext>
            </a:extLst>
          </p:cNvPr>
          <p:cNvSpPr txBox="1">
            <a:spLocks noChangeArrowheads="1"/>
          </p:cNvSpPr>
          <p:nvPr/>
        </p:nvSpPr>
        <p:spPr bwMode="auto">
          <a:xfrm>
            <a:off x="2771775" y="5445125"/>
            <a:ext cx="4032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正常星系和活动星系比较</a:t>
            </a:r>
          </a:p>
        </p:txBody>
      </p:sp>
      <p:sp>
        <p:nvSpPr>
          <p:cNvPr id="145414" name="AutoShape 6">
            <a:hlinkClick r:id="" action="ppaction://hlinkshowjump?jump=nextslide" highlightClick="1"/>
            <a:extLst>
              <a:ext uri="{FF2B5EF4-FFF2-40B4-BE49-F238E27FC236}">
                <a16:creationId xmlns:a16="http://schemas.microsoft.com/office/drawing/2014/main" id="{BEEB6712-D46A-41DE-AC11-12A79DFF0488}"/>
              </a:ext>
            </a:extLst>
          </p:cNvPr>
          <p:cNvSpPr>
            <a:spLocks noChangeArrowheads="1"/>
          </p:cNvSpPr>
          <p:nvPr/>
        </p:nvSpPr>
        <p:spPr bwMode="auto">
          <a:xfrm>
            <a:off x="8027988" y="5589588"/>
            <a:ext cx="576262" cy="431800"/>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4" name="AutoShape 4">
            <a:hlinkClick r:id="" action="ppaction://hlinkshowjump?jump=nextslide" highlightClick="1"/>
            <a:extLst>
              <a:ext uri="{FF2B5EF4-FFF2-40B4-BE49-F238E27FC236}">
                <a16:creationId xmlns:a16="http://schemas.microsoft.com/office/drawing/2014/main" id="{A2772624-7DDB-4A3F-A0F8-2A753F596595}"/>
              </a:ext>
            </a:extLst>
          </p:cNvPr>
          <p:cNvSpPr>
            <a:spLocks noChangeArrowheads="1"/>
          </p:cNvSpPr>
          <p:nvPr/>
        </p:nvSpPr>
        <p:spPr bwMode="auto">
          <a:xfrm>
            <a:off x="8172450" y="5878513"/>
            <a:ext cx="504825" cy="503237"/>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5605" name="Picture 5" descr="E星系">
            <a:extLst>
              <a:ext uri="{FF2B5EF4-FFF2-40B4-BE49-F238E27FC236}">
                <a16:creationId xmlns:a16="http://schemas.microsoft.com/office/drawing/2014/main" id="{D2BE65B3-434E-4290-BECF-5FC0FDE38B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476250"/>
            <a:ext cx="4089400" cy="2513013"/>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SO星系">
            <a:extLst>
              <a:ext uri="{FF2B5EF4-FFF2-40B4-BE49-F238E27FC236}">
                <a16:creationId xmlns:a16="http://schemas.microsoft.com/office/drawing/2014/main" id="{04F6DC48-3D2C-41F8-BD36-EC29C7DA29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538" y="476250"/>
            <a:ext cx="4319587" cy="2570163"/>
          </a:xfrm>
          <a:prstGeom prst="rect">
            <a:avLst/>
          </a:prstGeom>
          <a:noFill/>
          <a:extLst>
            <a:ext uri="{909E8E84-426E-40DD-AFC4-6F175D3DCCD1}">
              <a14:hiddenFill xmlns:a14="http://schemas.microsoft.com/office/drawing/2010/main">
                <a:solidFill>
                  <a:srgbClr val="FFFFFF"/>
                </a:solidFill>
              </a14:hiddenFill>
            </a:ext>
          </a:extLst>
        </p:spPr>
      </p:pic>
      <p:pic>
        <p:nvPicPr>
          <p:cNvPr id="25607" name="Picture 7" descr="SB型星系">
            <a:extLst>
              <a:ext uri="{FF2B5EF4-FFF2-40B4-BE49-F238E27FC236}">
                <a16:creationId xmlns:a16="http://schemas.microsoft.com/office/drawing/2014/main" id="{E7A86E3A-4973-4170-86C1-99212D2595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3213100"/>
            <a:ext cx="7705725" cy="23669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trips dir="rd"/>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8" name="AutoShape 4">
            <a:hlinkClick r:id="" action="ppaction://hlinkshowjump?jump=nextslide" highlightClick="1"/>
            <a:extLst>
              <a:ext uri="{FF2B5EF4-FFF2-40B4-BE49-F238E27FC236}">
                <a16:creationId xmlns:a16="http://schemas.microsoft.com/office/drawing/2014/main" id="{50171510-574E-4336-B70E-380FE435CAD5}"/>
              </a:ext>
            </a:extLst>
          </p:cNvPr>
          <p:cNvSpPr>
            <a:spLocks noChangeArrowheads="1"/>
          </p:cNvSpPr>
          <p:nvPr/>
        </p:nvSpPr>
        <p:spPr bwMode="auto">
          <a:xfrm>
            <a:off x="8172450" y="5876925"/>
            <a:ext cx="504825" cy="503238"/>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1510" name="Picture 6" descr="S形星系">
            <a:extLst>
              <a:ext uri="{FF2B5EF4-FFF2-40B4-BE49-F238E27FC236}">
                <a16:creationId xmlns:a16="http://schemas.microsoft.com/office/drawing/2014/main" id="{08F7C68E-83E3-4CBD-8965-339CD7DCE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333375"/>
            <a:ext cx="5686425" cy="3414713"/>
          </a:xfrm>
          <a:prstGeom prst="rect">
            <a:avLst/>
          </a:prstGeom>
          <a:noFill/>
          <a:extLst>
            <a:ext uri="{909E8E84-426E-40DD-AFC4-6F175D3DCCD1}">
              <a14:hiddenFill xmlns:a14="http://schemas.microsoft.com/office/drawing/2010/main">
                <a:solidFill>
                  <a:srgbClr val="FFFFFF"/>
                </a:solidFill>
              </a14:hiddenFill>
            </a:ext>
          </a:extLst>
        </p:spPr>
      </p:pic>
      <p:pic>
        <p:nvPicPr>
          <p:cNvPr id="21511" name="Picture 7" descr="不规则星系NGC4485">
            <a:extLst>
              <a:ext uri="{FF2B5EF4-FFF2-40B4-BE49-F238E27FC236}">
                <a16:creationId xmlns:a16="http://schemas.microsoft.com/office/drawing/2014/main" id="{006EEC09-92FA-4E82-AF81-E36DCFE8B0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4076700"/>
            <a:ext cx="6048375" cy="25066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trips dir="rd"/>
  </p:transition>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637DCFE0-C356-48FF-B6EF-E4079AE4F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04800"/>
            <a:ext cx="6048375" cy="445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ext Box 3">
            <a:extLst>
              <a:ext uri="{FF2B5EF4-FFF2-40B4-BE49-F238E27FC236}">
                <a16:creationId xmlns:a16="http://schemas.microsoft.com/office/drawing/2014/main" id="{9AC49B32-DA20-4575-957E-7DD891117D5B}"/>
              </a:ext>
            </a:extLst>
          </p:cNvPr>
          <p:cNvSpPr txBox="1">
            <a:spLocks noChangeArrowheads="1"/>
          </p:cNvSpPr>
          <p:nvPr/>
        </p:nvSpPr>
        <p:spPr bwMode="auto">
          <a:xfrm>
            <a:off x="2971800" y="5105400"/>
            <a:ext cx="3313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t> </a:t>
            </a:r>
            <a:r>
              <a:rPr lang="zh-CN" altLang="en-US" sz="2400" b="1"/>
              <a:t>旋涡星系</a:t>
            </a:r>
            <a:r>
              <a:rPr lang="en-US" altLang="zh-CN" sz="2400" b="1"/>
              <a:t>NGC6946</a:t>
            </a:r>
          </a:p>
        </p:txBody>
      </p:sp>
      <p:sp>
        <p:nvSpPr>
          <p:cNvPr id="13316" name="AutoShape 4">
            <a:hlinkClick r:id="" action="ppaction://hlinkshowjump?jump=nextslide" highlightClick="1"/>
            <a:extLst>
              <a:ext uri="{FF2B5EF4-FFF2-40B4-BE49-F238E27FC236}">
                <a16:creationId xmlns:a16="http://schemas.microsoft.com/office/drawing/2014/main" id="{1B10C9F7-307C-4FFC-BD28-3A58D7FF21C2}"/>
              </a:ext>
            </a:extLst>
          </p:cNvPr>
          <p:cNvSpPr>
            <a:spLocks noChangeArrowheads="1"/>
          </p:cNvSpPr>
          <p:nvPr/>
        </p:nvSpPr>
        <p:spPr bwMode="auto">
          <a:xfrm>
            <a:off x="8172450" y="5876925"/>
            <a:ext cx="504825" cy="503238"/>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strips dir="rd"/>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A9487247-8C7A-485E-994B-4CF6816FA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404813"/>
            <a:ext cx="5486400"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ext Box 3">
            <a:extLst>
              <a:ext uri="{FF2B5EF4-FFF2-40B4-BE49-F238E27FC236}">
                <a16:creationId xmlns:a16="http://schemas.microsoft.com/office/drawing/2014/main" id="{3907906D-080E-4B13-96AF-7B4A951C3CD1}"/>
              </a:ext>
            </a:extLst>
          </p:cNvPr>
          <p:cNvSpPr txBox="1">
            <a:spLocks noChangeArrowheads="1"/>
          </p:cNvSpPr>
          <p:nvPr/>
        </p:nvSpPr>
        <p:spPr bwMode="auto">
          <a:xfrm>
            <a:off x="685800" y="4191000"/>
            <a:ext cx="80152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[left]</a:t>
            </a:r>
            <a:r>
              <a:rPr lang="en-US" altLang="zh-CN"/>
              <a:t>  </a:t>
            </a:r>
            <a:r>
              <a:rPr lang="en-US" altLang="zh-CN" b="1" i="1"/>
              <a:t>The</a:t>
            </a:r>
            <a:r>
              <a:rPr lang="en-US" altLang="zh-CN"/>
              <a:t> </a:t>
            </a:r>
            <a:r>
              <a:rPr lang="en-US" altLang="zh-CN" b="1" i="1"/>
              <a:t>Andromeda</a:t>
            </a:r>
            <a:r>
              <a:rPr lang="en-US" altLang="zh-CN"/>
              <a:t> </a:t>
            </a:r>
            <a:r>
              <a:rPr lang="en-US" altLang="zh-CN" b="1" i="1"/>
              <a:t>Galaxy </a:t>
            </a:r>
            <a:r>
              <a:rPr lang="zh-CN" altLang="en-US" b="1" i="1"/>
              <a:t>（仙女座星系 。也叫：</a:t>
            </a:r>
            <a:r>
              <a:rPr lang="en-US" altLang="zh-CN" b="1" i="1"/>
              <a:t>M31</a:t>
            </a:r>
            <a:r>
              <a:rPr lang="en-US" altLang="zh-CN"/>
              <a:t> </a:t>
            </a:r>
            <a:r>
              <a:rPr lang="zh-CN" altLang="en-US" b="1" i="1"/>
              <a:t>或</a:t>
            </a:r>
            <a:r>
              <a:rPr lang="zh-CN" altLang="en-US"/>
              <a:t> </a:t>
            </a:r>
            <a:r>
              <a:rPr lang="en-US" altLang="zh-CN" b="1" i="1"/>
              <a:t>NGC</a:t>
            </a:r>
            <a:r>
              <a:rPr lang="en-US" altLang="zh-CN"/>
              <a:t> </a:t>
            </a:r>
            <a:r>
              <a:rPr lang="en-US" altLang="zh-CN" b="1" i="1"/>
              <a:t>224)</a:t>
            </a:r>
            <a:r>
              <a:rPr lang="zh-CN" altLang="en-US"/>
              <a:t>）</a:t>
            </a:r>
          </a:p>
        </p:txBody>
      </p:sp>
      <p:sp>
        <p:nvSpPr>
          <p:cNvPr id="19460" name="Text Box 4">
            <a:extLst>
              <a:ext uri="{FF2B5EF4-FFF2-40B4-BE49-F238E27FC236}">
                <a16:creationId xmlns:a16="http://schemas.microsoft.com/office/drawing/2014/main" id="{DD3F3405-467F-49F7-AD6D-C7039FB2174A}"/>
              </a:ext>
            </a:extLst>
          </p:cNvPr>
          <p:cNvSpPr txBox="1">
            <a:spLocks noChangeArrowheads="1"/>
          </p:cNvSpPr>
          <p:nvPr/>
        </p:nvSpPr>
        <p:spPr bwMode="auto">
          <a:xfrm>
            <a:off x="1835150" y="4876800"/>
            <a:ext cx="6121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[right]</a:t>
            </a:r>
            <a:r>
              <a:rPr lang="en-US" altLang="zh-CN"/>
              <a:t>  </a:t>
            </a:r>
            <a:r>
              <a:rPr lang="en-US" altLang="zh-CN" b="1" i="1"/>
              <a:t>Cepheid</a:t>
            </a:r>
            <a:r>
              <a:rPr lang="en-US" altLang="zh-CN"/>
              <a:t> </a:t>
            </a:r>
            <a:r>
              <a:rPr lang="en-US" altLang="zh-CN" b="1" i="1"/>
              <a:t>variables</a:t>
            </a:r>
            <a:r>
              <a:rPr lang="en-US" altLang="zh-CN"/>
              <a:t> </a:t>
            </a:r>
            <a:r>
              <a:rPr lang="en-US" altLang="zh-CN" b="1" i="1"/>
              <a:t>in the</a:t>
            </a:r>
            <a:r>
              <a:rPr lang="en-US" altLang="zh-CN"/>
              <a:t> </a:t>
            </a:r>
            <a:r>
              <a:rPr lang="en-US" altLang="zh-CN" b="1" i="1"/>
              <a:t>Andromeda</a:t>
            </a:r>
            <a:r>
              <a:rPr lang="en-US" altLang="zh-CN"/>
              <a:t> </a:t>
            </a:r>
            <a:r>
              <a:rPr lang="en-US" altLang="zh-CN" b="1" i="1"/>
              <a:t>Galaxy </a:t>
            </a:r>
            <a:r>
              <a:rPr lang="en-US" altLang="zh-CN"/>
              <a:t> </a:t>
            </a:r>
          </a:p>
        </p:txBody>
      </p:sp>
      <p:sp>
        <p:nvSpPr>
          <p:cNvPr id="19462" name="AutoShape 6">
            <a:hlinkClick r:id="" action="ppaction://hlinkshowjump?jump=nextslide" highlightClick="1"/>
            <a:extLst>
              <a:ext uri="{FF2B5EF4-FFF2-40B4-BE49-F238E27FC236}">
                <a16:creationId xmlns:a16="http://schemas.microsoft.com/office/drawing/2014/main" id="{9CCAC41F-3A01-4A0D-B15D-F432DC053BBD}"/>
              </a:ext>
            </a:extLst>
          </p:cNvPr>
          <p:cNvSpPr>
            <a:spLocks noChangeArrowheads="1"/>
          </p:cNvSpPr>
          <p:nvPr/>
        </p:nvSpPr>
        <p:spPr bwMode="auto">
          <a:xfrm>
            <a:off x="8101013" y="5876925"/>
            <a:ext cx="503237" cy="503238"/>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strips dir="rd"/>
  </p:transition>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2D849244-ED17-47CE-9773-56A414452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703263"/>
            <a:ext cx="5143500" cy="416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Text Box 3">
            <a:extLst>
              <a:ext uri="{FF2B5EF4-FFF2-40B4-BE49-F238E27FC236}">
                <a16:creationId xmlns:a16="http://schemas.microsoft.com/office/drawing/2014/main" id="{D0CF8969-51CE-42B8-B708-FB6F80DB719B}"/>
              </a:ext>
            </a:extLst>
          </p:cNvPr>
          <p:cNvSpPr txBox="1">
            <a:spLocks noChangeArrowheads="1"/>
          </p:cNvSpPr>
          <p:nvPr/>
        </p:nvSpPr>
        <p:spPr bwMode="auto">
          <a:xfrm>
            <a:off x="1371600" y="5029200"/>
            <a:ext cx="6397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b="1" i="1"/>
              <a:t>草帽星系。也叫 </a:t>
            </a:r>
            <a:r>
              <a:rPr lang="en-US" altLang="zh-CN" b="1" i="1"/>
              <a:t>M104</a:t>
            </a:r>
            <a:r>
              <a:rPr lang="en-US" altLang="zh-CN" b="1"/>
              <a:t> </a:t>
            </a:r>
            <a:r>
              <a:rPr lang="zh-CN" altLang="en-US" b="1" i="1"/>
              <a:t>或</a:t>
            </a:r>
            <a:r>
              <a:rPr lang="zh-CN" altLang="en-US" b="1"/>
              <a:t> </a:t>
            </a:r>
            <a:r>
              <a:rPr lang="en-US" altLang="zh-CN" b="1" i="1"/>
              <a:t>NGC</a:t>
            </a:r>
            <a:r>
              <a:rPr lang="en-US" altLang="zh-CN" b="1"/>
              <a:t> </a:t>
            </a:r>
            <a:r>
              <a:rPr lang="en-US" altLang="zh-CN" b="1" i="1"/>
              <a:t>4594</a:t>
            </a:r>
            <a:r>
              <a:rPr lang="zh-CN" altLang="en-US" b="1" i="1"/>
              <a:t>属于</a:t>
            </a:r>
            <a:r>
              <a:rPr lang="zh-CN" altLang="en-US" b="1"/>
              <a:t>不规则星系</a:t>
            </a:r>
          </a:p>
        </p:txBody>
      </p:sp>
      <p:sp>
        <p:nvSpPr>
          <p:cNvPr id="23556" name="AutoShape 4">
            <a:hlinkClick r:id="" action="ppaction://hlinkshowjump?jump=nextslide" highlightClick="1"/>
            <a:extLst>
              <a:ext uri="{FF2B5EF4-FFF2-40B4-BE49-F238E27FC236}">
                <a16:creationId xmlns:a16="http://schemas.microsoft.com/office/drawing/2014/main" id="{795D74AD-FACA-49A7-A5A3-CB9D273B488C}"/>
              </a:ext>
            </a:extLst>
          </p:cNvPr>
          <p:cNvSpPr>
            <a:spLocks noChangeArrowheads="1"/>
          </p:cNvSpPr>
          <p:nvPr/>
        </p:nvSpPr>
        <p:spPr bwMode="auto">
          <a:xfrm>
            <a:off x="8172450" y="5876925"/>
            <a:ext cx="504825" cy="503238"/>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strips dir="rd"/>
  </p:transition>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1746" name="Picture 2">
            <a:extLst>
              <a:ext uri="{FF2B5EF4-FFF2-40B4-BE49-F238E27FC236}">
                <a16:creationId xmlns:a16="http://schemas.microsoft.com/office/drawing/2014/main" id="{503C6144-3F8E-4198-83B0-73E5CB7D90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685800"/>
            <a:ext cx="5111750" cy="4638675"/>
          </a:xfrm>
          <a:prstGeom prst="rect">
            <a:avLst/>
          </a:prstGeom>
          <a:noFill/>
          <a:extLst>
            <a:ext uri="{909E8E84-426E-40DD-AFC4-6F175D3DCCD1}">
              <a14:hiddenFill xmlns:a14="http://schemas.microsoft.com/office/drawing/2010/main">
                <a:solidFill>
                  <a:srgbClr val="FFFFFF"/>
                </a:solidFill>
              </a14:hiddenFill>
            </a:ext>
          </a:extLst>
        </p:spPr>
      </p:pic>
      <p:sp>
        <p:nvSpPr>
          <p:cNvPr id="31747" name="AutoShape 3">
            <a:hlinkClick r:id="" action="ppaction://hlinkshowjump?jump=nextslide" highlightClick="1"/>
            <a:extLst>
              <a:ext uri="{FF2B5EF4-FFF2-40B4-BE49-F238E27FC236}">
                <a16:creationId xmlns:a16="http://schemas.microsoft.com/office/drawing/2014/main" id="{3A932751-913F-4BEF-8766-4D92978171F6}"/>
              </a:ext>
            </a:extLst>
          </p:cNvPr>
          <p:cNvSpPr>
            <a:spLocks noChangeArrowheads="1"/>
          </p:cNvSpPr>
          <p:nvPr/>
        </p:nvSpPr>
        <p:spPr bwMode="auto">
          <a:xfrm>
            <a:off x="8172450" y="5876925"/>
            <a:ext cx="504825" cy="503238"/>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strips dir="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20" name="Picture 4" descr="NGC265">
            <a:extLst>
              <a:ext uri="{FF2B5EF4-FFF2-40B4-BE49-F238E27FC236}">
                <a16:creationId xmlns:a16="http://schemas.microsoft.com/office/drawing/2014/main" id="{EAA098E0-3589-401C-9122-E0350ACCDB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692150"/>
            <a:ext cx="6913562" cy="4373563"/>
          </a:xfrm>
          <a:prstGeom prst="rect">
            <a:avLst/>
          </a:prstGeom>
          <a:noFill/>
          <a:extLst>
            <a:ext uri="{909E8E84-426E-40DD-AFC4-6F175D3DCCD1}">
              <a14:hiddenFill xmlns:a14="http://schemas.microsoft.com/office/drawing/2010/main">
                <a:solidFill>
                  <a:srgbClr val="FFFFFF"/>
                </a:solidFill>
              </a14:hiddenFill>
            </a:ext>
          </a:extLst>
        </p:spPr>
      </p:pic>
      <p:sp>
        <p:nvSpPr>
          <p:cNvPr id="137222" name="Text Box 6">
            <a:extLst>
              <a:ext uri="{FF2B5EF4-FFF2-40B4-BE49-F238E27FC236}">
                <a16:creationId xmlns:a16="http://schemas.microsoft.com/office/drawing/2014/main" id="{AA0F81C4-08CE-4E12-AB03-71E2AF5E2373}"/>
              </a:ext>
            </a:extLst>
          </p:cNvPr>
          <p:cNvSpPr txBox="1">
            <a:spLocks noChangeArrowheads="1"/>
          </p:cNvSpPr>
          <p:nvPr/>
        </p:nvSpPr>
        <p:spPr bwMode="auto">
          <a:xfrm>
            <a:off x="3276600" y="5229225"/>
            <a:ext cx="3095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b="1"/>
              <a:t>NGC265</a:t>
            </a:r>
          </a:p>
        </p:txBody>
      </p:sp>
      <p:sp>
        <p:nvSpPr>
          <p:cNvPr id="137223" name="AutoShape 7">
            <a:hlinkClick r:id="rId3" action="ppaction://hlinksldjump" highlightClick="1"/>
            <a:extLst>
              <a:ext uri="{FF2B5EF4-FFF2-40B4-BE49-F238E27FC236}">
                <a16:creationId xmlns:a16="http://schemas.microsoft.com/office/drawing/2014/main" id="{EE6A2E27-D68E-47BB-9EF0-FCBACF04E496}"/>
              </a:ext>
            </a:extLst>
          </p:cNvPr>
          <p:cNvSpPr>
            <a:spLocks noChangeArrowheads="1"/>
          </p:cNvSpPr>
          <p:nvPr/>
        </p:nvSpPr>
        <p:spPr bwMode="auto">
          <a:xfrm>
            <a:off x="7885113" y="5949950"/>
            <a:ext cx="574675" cy="431800"/>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7890" name="Picture 2">
            <a:extLst>
              <a:ext uri="{FF2B5EF4-FFF2-40B4-BE49-F238E27FC236}">
                <a16:creationId xmlns:a16="http://schemas.microsoft.com/office/drawing/2014/main" id="{9D8D011B-904C-4AAC-BE96-B484E64558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404813"/>
            <a:ext cx="3490913" cy="394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ext Box 3">
            <a:extLst>
              <a:ext uri="{FF2B5EF4-FFF2-40B4-BE49-F238E27FC236}">
                <a16:creationId xmlns:a16="http://schemas.microsoft.com/office/drawing/2014/main" id="{D2377B88-73F6-4EC2-BEC8-17D0282D5419}"/>
              </a:ext>
            </a:extLst>
          </p:cNvPr>
          <p:cNvSpPr txBox="1">
            <a:spLocks noChangeArrowheads="1"/>
          </p:cNvSpPr>
          <p:nvPr/>
        </p:nvSpPr>
        <p:spPr bwMode="auto">
          <a:xfrm>
            <a:off x="4643438" y="4652963"/>
            <a:ext cx="4297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i="1"/>
              <a:t>The</a:t>
            </a:r>
            <a:r>
              <a:rPr lang="en-US" altLang="zh-CN" sz="2000" b="1"/>
              <a:t> </a:t>
            </a:r>
            <a:r>
              <a:rPr lang="en-US" altLang="zh-CN" sz="2000" b="1" i="1"/>
              <a:t>quasar</a:t>
            </a:r>
            <a:r>
              <a:rPr lang="en-US" altLang="zh-CN" sz="2000" b="1"/>
              <a:t> </a:t>
            </a:r>
            <a:r>
              <a:rPr lang="en-US" altLang="zh-CN" sz="2000" b="1" i="1"/>
              <a:t>3C</a:t>
            </a:r>
            <a:r>
              <a:rPr lang="en-US" altLang="zh-CN" sz="2000" b="1"/>
              <a:t> </a:t>
            </a:r>
            <a:r>
              <a:rPr lang="en-US" altLang="zh-CN" sz="2000" b="1" i="1"/>
              <a:t>48</a:t>
            </a:r>
            <a:r>
              <a:rPr lang="en-US" altLang="zh-CN" sz="2000" b="1"/>
              <a:t> </a:t>
            </a:r>
            <a:r>
              <a:rPr lang="zh-CN" altLang="en-US" sz="2000" b="1"/>
              <a:t>（类星体</a:t>
            </a:r>
            <a:r>
              <a:rPr lang="en-US" altLang="zh-CN" sz="2000" b="1"/>
              <a:t>3C48</a:t>
            </a:r>
            <a:r>
              <a:rPr lang="zh-CN" altLang="en-US" sz="2000" b="1"/>
              <a:t>）</a:t>
            </a:r>
          </a:p>
        </p:txBody>
      </p:sp>
      <p:sp>
        <p:nvSpPr>
          <p:cNvPr id="37892" name="AutoShape 4">
            <a:hlinkClick r:id="rId4" action="ppaction://hlinksldjump" highlightClick="1"/>
            <a:extLst>
              <a:ext uri="{FF2B5EF4-FFF2-40B4-BE49-F238E27FC236}">
                <a16:creationId xmlns:a16="http://schemas.microsoft.com/office/drawing/2014/main" id="{A3AA5576-372A-4CF9-9797-6E54C1E14ADF}"/>
              </a:ext>
            </a:extLst>
          </p:cNvPr>
          <p:cNvSpPr>
            <a:spLocks noChangeArrowheads="1"/>
          </p:cNvSpPr>
          <p:nvPr/>
        </p:nvSpPr>
        <p:spPr bwMode="auto">
          <a:xfrm>
            <a:off x="8172450" y="5876925"/>
            <a:ext cx="504825" cy="503238"/>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7893" name="Picture 5" descr="类星体的发现3c275">
            <a:extLst>
              <a:ext uri="{FF2B5EF4-FFF2-40B4-BE49-F238E27FC236}">
                <a16:creationId xmlns:a16="http://schemas.microsoft.com/office/drawing/2014/main" id="{A90FD4C2-0285-44A2-B8FC-28BAA96D65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620713"/>
            <a:ext cx="4419600" cy="4356100"/>
          </a:xfrm>
          <a:prstGeom prst="rect">
            <a:avLst/>
          </a:prstGeom>
          <a:noFill/>
          <a:extLst>
            <a:ext uri="{909E8E84-426E-40DD-AFC4-6F175D3DCCD1}">
              <a14:hiddenFill xmlns:a14="http://schemas.microsoft.com/office/drawing/2010/main">
                <a:solidFill>
                  <a:srgbClr val="FFFFFF"/>
                </a:solidFill>
              </a14:hiddenFill>
            </a:ext>
          </a:extLst>
        </p:spPr>
      </p:pic>
      <p:sp>
        <p:nvSpPr>
          <p:cNvPr id="37894" name="Text Box 6">
            <a:extLst>
              <a:ext uri="{FF2B5EF4-FFF2-40B4-BE49-F238E27FC236}">
                <a16:creationId xmlns:a16="http://schemas.microsoft.com/office/drawing/2014/main" id="{95257314-E9E9-47A3-9314-174886160DA3}"/>
              </a:ext>
            </a:extLst>
          </p:cNvPr>
          <p:cNvSpPr txBox="1">
            <a:spLocks noChangeArrowheads="1"/>
          </p:cNvSpPr>
          <p:nvPr/>
        </p:nvSpPr>
        <p:spPr bwMode="auto">
          <a:xfrm>
            <a:off x="539750" y="5157788"/>
            <a:ext cx="38877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b="1"/>
              <a:t>类星体的发现</a:t>
            </a:r>
          </a:p>
        </p:txBody>
      </p:sp>
    </p:spTree>
  </p:cSld>
  <p:clrMapOvr>
    <a:masterClrMapping/>
  </p:clrMapOvr>
  <p:transition>
    <p:strips dir="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a:extLst>
              <a:ext uri="{FF2B5EF4-FFF2-40B4-BE49-F238E27FC236}">
                <a16:creationId xmlns:a16="http://schemas.microsoft.com/office/drawing/2014/main" id="{06661B5A-E31D-4EF9-9371-F9509937855A}"/>
              </a:ext>
            </a:extLst>
          </p:cNvPr>
          <p:cNvSpPr>
            <a:spLocks noGrp="1" noRot="1" noChangeArrowheads="1"/>
          </p:cNvSpPr>
          <p:nvPr>
            <p:ph type="body" idx="1"/>
          </p:nvPr>
        </p:nvSpPr>
        <p:spPr>
          <a:xfrm>
            <a:off x="323850" y="692150"/>
            <a:ext cx="8540750" cy="5616575"/>
          </a:xfrm>
        </p:spPr>
        <p:txBody>
          <a:bodyPr/>
          <a:lstStyle/>
          <a:p>
            <a:pPr>
              <a:lnSpc>
                <a:spcPct val="90000"/>
              </a:lnSpc>
              <a:buFont typeface="Wingdings" panose="05000000000000000000" pitchFamily="2" charset="2"/>
              <a:buNone/>
            </a:pPr>
            <a:r>
              <a:rPr lang="en-US" altLang="zh-CN" sz="3600" b="1"/>
              <a:t>§11.2  </a:t>
            </a:r>
            <a:r>
              <a:rPr lang="zh-CN" altLang="en-US" sz="3600" b="1"/>
              <a:t>河外星系</a:t>
            </a:r>
          </a:p>
          <a:p>
            <a:pPr>
              <a:lnSpc>
                <a:spcPct val="90000"/>
              </a:lnSpc>
              <a:buFont typeface="Wingdings" panose="05000000000000000000" pitchFamily="2" charset="2"/>
              <a:buNone/>
            </a:pPr>
            <a:r>
              <a:rPr lang="zh-CN" altLang="en-US" b="1"/>
              <a:t>   银河系以外的星系统称为河外星系。</a:t>
            </a:r>
          </a:p>
          <a:p>
            <a:pPr>
              <a:lnSpc>
                <a:spcPct val="90000"/>
              </a:lnSpc>
              <a:buFont typeface="Wingdings" panose="05000000000000000000" pitchFamily="2" charset="2"/>
              <a:buNone/>
            </a:pPr>
            <a:r>
              <a:rPr lang="zh-CN" altLang="en-US" b="1"/>
              <a:t>   </a:t>
            </a:r>
            <a:r>
              <a:rPr lang="zh-CN" altLang="en-US" b="1">
                <a:hlinkClick r:id="rId2" action="ppaction://hlinksldjump"/>
              </a:rPr>
              <a:t>沙普利－柯蒂斯大争论</a:t>
            </a:r>
            <a:endParaRPr lang="zh-CN" altLang="en-US" b="1"/>
          </a:p>
          <a:p>
            <a:pPr>
              <a:lnSpc>
                <a:spcPct val="90000"/>
              </a:lnSpc>
              <a:buFont typeface="Wingdings" panose="05000000000000000000" pitchFamily="2" charset="2"/>
              <a:buNone/>
            </a:pPr>
            <a:r>
              <a:rPr lang="zh-CN" altLang="en-US" b="1"/>
              <a:t>   一、河外星系的分类</a:t>
            </a:r>
          </a:p>
          <a:p>
            <a:pPr>
              <a:lnSpc>
                <a:spcPct val="90000"/>
              </a:lnSpc>
              <a:buFont typeface="Wingdings" panose="05000000000000000000" pitchFamily="2" charset="2"/>
              <a:buNone/>
            </a:pPr>
            <a:r>
              <a:rPr lang="zh-CN" altLang="en-US" b="1"/>
              <a:t>      </a:t>
            </a:r>
            <a:r>
              <a:rPr lang="en-US" altLang="zh-CN" b="1"/>
              <a:t>1.</a:t>
            </a:r>
            <a:r>
              <a:rPr lang="zh-CN" altLang="en-US" b="1"/>
              <a:t>哈勃形态分类：</a:t>
            </a:r>
            <a:r>
              <a:rPr lang="zh-CN" altLang="en-US" b="1">
                <a:latin typeface="宋体" panose="02010600030101010101" pitchFamily="2" charset="-122"/>
              </a:rPr>
              <a:t>椭圆星系、旋涡星系、棒旋星系、透镜星系和不规则星系</a:t>
            </a:r>
            <a:r>
              <a:rPr lang="zh-CN" altLang="en-US" b="1">
                <a:latin typeface="宋体" panose="02010600030101010101" pitchFamily="2" charset="-122"/>
                <a:hlinkClick r:id="rId3" action="ppaction://hlinksldjump"/>
              </a:rPr>
              <a:t>五大类</a:t>
            </a:r>
            <a:r>
              <a:rPr lang="zh-CN" altLang="en-US" b="1">
                <a:latin typeface="宋体" panose="02010600030101010101" pitchFamily="2" charset="-122"/>
              </a:rPr>
              <a:t>。</a:t>
            </a:r>
            <a:r>
              <a:rPr lang="zh-CN" altLang="en-US" b="1"/>
              <a:t> </a:t>
            </a:r>
          </a:p>
          <a:p>
            <a:pPr>
              <a:lnSpc>
                <a:spcPct val="90000"/>
              </a:lnSpc>
              <a:buFont typeface="Wingdings" panose="05000000000000000000" pitchFamily="2" charset="2"/>
              <a:buNone/>
            </a:pPr>
            <a:r>
              <a:rPr lang="zh-CN" altLang="en-US" b="1"/>
              <a:t>      </a:t>
            </a:r>
            <a:r>
              <a:rPr lang="en-US" altLang="zh-CN" b="1"/>
              <a:t>2. </a:t>
            </a:r>
            <a:r>
              <a:rPr lang="zh-CN" altLang="en-US" b="1"/>
              <a:t>依活动与否分类：正常星系（包括</a:t>
            </a:r>
            <a:r>
              <a:rPr lang="zh-CN" altLang="en-US" b="1">
                <a:latin typeface="宋体" panose="02010600030101010101" pitchFamily="2" charset="-122"/>
              </a:rPr>
              <a:t>椭圆星系、旋涡星系等）</a:t>
            </a:r>
            <a:r>
              <a:rPr lang="zh-CN" altLang="en-US" b="1"/>
              <a:t>和活动星系 （</a:t>
            </a:r>
            <a:r>
              <a:rPr lang="zh-CN" altLang="en-US" b="1">
                <a:hlinkClick r:id="rId4" action="ppaction://hlinksldjump"/>
              </a:rPr>
              <a:t>见图</a:t>
            </a:r>
            <a:r>
              <a:rPr lang="zh-CN" altLang="en-US" b="1"/>
              <a:t>）</a:t>
            </a:r>
          </a:p>
          <a:p>
            <a:pPr>
              <a:lnSpc>
                <a:spcPct val="90000"/>
              </a:lnSpc>
              <a:buFont typeface="Wingdings" panose="05000000000000000000" pitchFamily="2" charset="2"/>
              <a:buNone/>
            </a:pPr>
            <a:r>
              <a:rPr lang="zh-CN" altLang="en-US" b="1"/>
              <a:t>      </a:t>
            </a:r>
            <a:r>
              <a:rPr lang="en-US" altLang="zh-CN" b="1"/>
              <a:t>3.</a:t>
            </a:r>
            <a:r>
              <a:rPr lang="zh-CN" altLang="en-US" b="1">
                <a:hlinkClick r:id="rId5" action="ppaction://hlinksldjump"/>
              </a:rPr>
              <a:t>类星体</a:t>
            </a:r>
            <a:r>
              <a:rPr lang="zh-CN" altLang="en-US" b="1"/>
              <a:t>和</a:t>
            </a:r>
            <a:r>
              <a:rPr lang="zh-CN" altLang="en-US" b="1">
                <a:hlinkClick r:id="rId6" action="ppaction://hlinksldjump"/>
              </a:rPr>
              <a:t>活动星系核</a:t>
            </a:r>
            <a:endParaRPr lang="zh-CN" altLang="en-US" b="1"/>
          </a:p>
          <a:p>
            <a:pPr>
              <a:lnSpc>
                <a:spcPct val="90000"/>
              </a:lnSpc>
              <a:buFont typeface="Wingdings" panose="05000000000000000000" pitchFamily="2" charset="2"/>
              <a:buNone/>
            </a:pPr>
            <a:r>
              <a:rPr lang="zh-CN" altLang="en-US" b="1"/>
              <a:t>   二、星系的光度和光谱  </a:t>
            </a:r>
          </a:p>
          <a:p>
            <a:pPr>
              <a:lnSpc>
                <a:spcPct val="90000"/>
              </a:lnSpc>
              <a:buFont typeface="Wingdings" panose="05000000000000000000" pitchFamily="2" charset="2"/>
              <a:buNone/>
            </a:pPr>
            <a:endParaRPr lang="en-US" altLang="zh-CN"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67587">
                                            <p:txEl>
                                              <p:pRg st="3" end="3"/>
                                            </p:txEl>
                                          </p:spTgt>
                                        </p:tgtEl>
                                        <p:attrNameLst>
                                          <p:attrName>style.visibility</p:attrName>
                                        </p:attrNameLst>
                                      </p:cBhvr>
                                      <p:to>
                                        <p:strVal val="visible"/>
                                      </p:to>
                                    </p:set>
                                    <p:animEffect transition="in" filter="slide(fromBottom)">
                                      <p:cBhvr>
                                        <p:cTn id="7" dur="500"/>
                                        <p:tgtEl>
                                          <p:spTgt spid="67587">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67587">
                                            <p:txEl>
                                              <p:pRg st="4" end="4"/>
                                            </p:txEl>
                                          </p:spTgt>
                                        </p:tgtEl>
                                        <p:attrNameLst>
                                          <p:attrName>style.visibility</p:attrName>
                                        </p:attrNameLst>
                                      </p:cBhvr>
                                      <p:to>
                                        <p:strVal val="visible"/>
                                      </p:to>
                                    </p:set>
                                    <p:animEffect transition="in" filter="slide(fromBottom)">
                                      <p:cBhvr>
                                        <p:cTn id="12" dur="500"/>
                                        <p:tgtEl>
                                          <p:spTgt spid="67587">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67587">
                                            <p:txEl>
                                              <p:pRg st="5" end="5"/>
                                            </p:txEl>
                                          </p:spTgt>
                                        </p:tgtEl>
                                        <p:attrNameLst>
                                          <p:attrName>style.visibility</p:attrName>
                                        </p:attrNameLst>
                                      </p:cBhvr>
                                      <p:to>
                                        <p:strVal val="visible"/>
                                      </p:to>
                                    </p:set>
                                    <p:animEffect transition="in" filter="slide(fromBottom)">
                                      <p:cBhvr>
                                        <p:cTn id="17" dur="500"/>
                                        <p:tgtEl>
                                          <p:spTgt spid="67587">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67587">
                                            <p:txEl>
                                              <p:pRg st="6" end="6"/>
                                            </p:txEl>
                                          </p:spTgt>
                                        </p:tgtEl>
                                        <p:attrNameLst>
                                          <p:attrName>style.visibility</p:attrName>
                                        </p:attrNameLst>
                                      </p:cBhvr>
                                      <p:to>
                                        <p:strVal val="visible"/>
                                      </p:to>
                                    </p:set>
                                    <p:animEffect transition="in" filter="slide(fromBottom)">
                                      <p:cBhvr>
                                        <p:cTn id="22" dur="500"/>
                                        <p:tgtEl>
                                          <p:spTgt spid="67587">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67587">
                                            <p:txEl>
                                              <p:pRg st="7" end="7"/>
                                            </p:txEl>
                                          </p:spTgt>
                                        </p:tgtEl>
                                        <p:attrNameLst>
                                          <p:attrName>style.visibility</p:attrName>
                                        </p:attrNameLst>
                                      </p:cBhvr>
                                      <p:to>
                                        <p:strVal val="visible"/>
                                      </p:to>
                                    </p:set>
                                    <p:animEffect transition="in" filter="slide(fromBottom)">
                                      <p:cBhvr>
                                        <p:cTn id="27" dur="500"/>
                                        <p:tgtEl>
                                          <p:spTgt spid="6758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1C236F8A-C749-4755-BCE4-1DDD3DD10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411163"/>
            <a:ext cx="4260850" cy="423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 Box 3">
            <a:extLst>
              <a:ext uri="{FF2B5EF4-FFF2-40B4-BE49-F238E27FC236}">
                <a16:creationId xmlns:a16="http://schemas.microsoft.com/office/drawing/2014/main" id="{BF720756-0BEC-4D72-BC4F-4F96CBF67C45}"/>
              </a:ext>
            </a:extLst>
          </p:cNvPr>
          <p:cNvSpPr txBox="1">
            <a:spLocks noChangeArrowheads="1"/>
          </p:cNvSpPr>
          <p:nvPr/>
        </p:nvSpPr>
        <p:spPr bwMode="auto">
          <a:xfrm>
            <a:off x="2438400" y="4876800"/>
            <a:ext cx="3733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The</a:t>
            </a:r>
            <a:r>
              <a:rPr lang="en-US" altLang="zh-CN" b="1"/>
              <a:t> </a:t>
            </a:r>
            <a:r>
              <a:rPr lang="en-US" altLang="zh-CN" b="1" i="1"/>
              <a:t>galactic</a:t>
            </a:r>
            <a:r>
              <a:rPr lang="en-US" altLang="zh-CN" b="1"/>
              <a:t> </a:t>
            </a:r>
            <a:r>
              <a:rPr lang="en-US" altLang="zh-CN" b="1" i="1"/>
              <a:t>nucleus</a:t>
            </a:r>
            <a:r>
              <a:rPr lang="en-US" altLang="zh-CN" b="1"/>
              <a:t> </a:t>
            </a:r>
            <a:r>
              <a:rPr lang="zh-CN" altLang="en-US" b="1"/>
              <a:t>（星系核）</a:t>
            </a:r>
          </a:p>
        </p:txBody>
      </p:sp>
      <p:sp>
        <p:nvSpPr>
          <p:cNvPr id="17412" name="AutoShape 4">
            <a:hlinkClick r:id="" action="ppaction://hlinkshowjump?jump=nextslide" highlightClick="1"/>
            <a:extLst>
              <a:ext uri="{FF2B5EF4-FFF2-40B4-BE49-F238E27FC236}">
                <a16:creationId xmlns:a16="http://schemas.microsoft.com/office/drawing/2014/main" id="{F486DA6B-F0A8-4C87-9E82-903E5DC7C0C2}"/>
              </a:ext>
            </a:extLst>
          </p:cNvPr>
          <p:cNvSpPr>
            <a:spLocks noChangeArrowheads="1"/>
          </p:cNvSpPr>
          <p:nvPr/>
        </p:nvSpPr>
        <p:spPr bwMode="auto">
          <a:xfrm>
            <a:off x="8172450" y="5878513"/>
            <a:ext cx="504825" cy="503237"/>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strips dir="rd"/>
  </p:transition>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6F03C65A-288E-4C28-B9C3-6ECFAA326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04800"/>
            <a:ext cx="5334000" cy="451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Text Box 3">
            <a:extLst>
              <a:ext uri="{FF2B5EF4-FFF2-40B4-BE49-F238E27FC236}">
                <a16:creationId xmlns:a16="http://schemas.microsoft.com/office/drawing/2014/main" id="{6366283F-597F-429B-BB6F-6DE29FEC6E51}"/>
              </a:ext>
            </a:extLst>
          </p:cNvPr>
          <p:cNvSpPr txBox="1">
            <a:spLocks noChangeArrowheads="1"/>
          </p:cNvSpPr>
          <p:nvPr/>
        </p:nvSpPr>
        <p:spPr bwMode="auto">
          <a:xfrm>
            <a:off x="685800" y="5105400"/>
            <a:ext cx="8134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[left]</a:t>
            </a:r>
            <a:r>
              <a:rPr lang="en-US" altLang="zh-CN"/>
              <a:t>  </a:t>
            </a:r>
            <a:r>
              <a:rPr lang="en-US" altLang="zh-CN" b="1" i="1"/>
              <a:t>The</a:t>
            </a:r>
            <a:r>
              <a:rPr lang="en-US" altLang="zh-CN"/>
              <a:t> </a:t>
            </a:r>
            <a:r>
              <a:rPr lang="en-US" altLang="zh-CN" b="1" i="1"/>
              <a:t>galactic</a:t>
            </a:r>
            <a:r>
              <a:rPr lang="en-US" altLang="zh-CN"/>
              <a:t> </a:t>
            </a:r>
            <a:r>
              <a:rPr lang="en-US" altLang="zh-CN" b="1" i="1"/>
              <a:t>center at</a:t>
            </a:r>
            <a:r>
              <a:rPr lang="en-US" altLang="zh-CN"/>
              <a:t> </a:t>
            </a:r>
            <a:r>
              <a:rPr lang="en-US" altLang="zh-CN" b="1" i="1"/>
              <a:t>infrared</a:t>
            </a:r>
            <a:r>
              <a:rPr lang="en-US" altLang="zh-CN"/>
              <a:t> </a:t>
            </a:r>
            <a:r>
              <a:rPr lang="en-US" altLang="zh-CN" b="1" i="1"/>
              <a:t>wavelengths</a:t>
            </a:r>
            <a:r>
              <a:rPr lang="en-US" altLang="zh-CN"/>
              <a:t> (</a:t>
            </a:r>
            <a:r>
              <a:rPr lang="zh-CN" altLang="en-US"/>
              <a:t>红外波段星系中心）</a:t>
            </a:r>
          </a:p>
        </p:txBody>
      </p:sp>
      <p:sp>
        <p:nvSpPr>
          <p:cNvPr id="15364" name="Text Box 4">
            <a:extLst>
              <a:ext uri="{FF2B5EF4-FFF2-40B4-BE49-F238E27FC236}">
                <a16:creationId xmlns:a16="http://schemas.microsoft.com/office/drawing/2014/main" id="{A0D698EF-D6EF-4D10-BB85-76DF829659B2}"/>
              </a:ext>
            </a:extLst>
          </p:cNvPr>
          <p:cNvSpPr txBox="1">
            <a:spLocks noChangeArrowheads="1"/>
          </p:cNvSpPr>
          <p:nvPr/>
        </p:nvSpPr>
        <p:spPr bwMode="auto">
          <a:xfrm>
            <a:off x="762000" y="5562600"/>
            <a:ext cx="800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[right]</a:t>
            </a:r>
            <a:r>
              <a:rPr lang="en-US" altLang="zh-CN" b="1"/>
              <a:t>  </a:t>
            </a:r>
            <a:r>
              <a:rPr lang="en-US" altLang="zh-CN" b="1" i="1"/>
              <a:t>The</a:t>
            </a:r>
            <a:r>
              <a:rPr lang="en-US" altLang="zh-CN" b="1"/>
              <a:t> </a:t>
            </a:r>
            <a:r>
              <a:rPr lang="en-US" altLang="zh-CN" b="1" i="1"/>
              <a:t>galactic nucleus</a:t>
            </a:r>
            <a:r>
              <a:rPr lang="en-US" altLang="zh-CN" b="1"/>
              <a:t> </a:t>
            </a:r>
            <a:r>
              <a:rPr lang="en-US" altLang="zh-CN" b="1" i="1"/>
              <a:t>at</a:t>
            </a:r>
            <a:r>
              <a:rPr lang="en-US" altLang="zh-CN" b="1"/>
              <a:t> </a:t>
            </a:r>
            <a:r>
              <a:rPr lang="en-US" altLang="zh-CN" b="1" i="1"/>
              <a:t>infrared</a:t>
            </a:r>
            <a:r>
              <a:rPr lang="en-US" altLang="zh-CN" b="1"/>
              <a:t> </a:t>
            </a:r>
            <a:r>
              <a:rPr lang="en-US" altLang="zh-CN" b="1" i="1"/>
              <a:t>wavelengths</a:t>
            </a:r>
            <a:r>
              <a:rPr lang="en-US" altLang="zh-CN"/>
              <a:t> </a:t>
            </a:r>
            <a:r>
              <a:rPr lang="zh-CN" altLang="en-US"/>
              <a:t>（红外波段星系核）</a:t>
            </a:r>
          </a:p>
        </p:txBody>
      </p:sp>
      <p:sp>
        <p:nvSpPr>
          <p:cNvPr id="15365" name="AutoShape 5">
            <a:hlinkClick r:id="" action="ppaction://hlinkshowjump?jump=nextslide" highlightClick="1"/>
            <a:extLst>
              <a:ext uri="{FF2B5EF4-FFF2-40B4-BE49-F238E27FC236}">
                <a16:creationId xmlns:a16="http://schemas.microsoft.com/office/drawing/2014/main" id="{883450E2-899A-40DA-92FB-CF82D0FDA227}"/>
              </a:ext>
            </a:extLst>
          </p:cNvPr>
          <p:cNvSpPr>
            <a:spLocks noChangeArrowheads="1"/>
          </p:cNvSpPr>
          <p:nvPr/>
        </p:nvSpPr>
        <p:spPr bwMode="auto">
          <a:xfrm>
            <a:off x="8172450" y="5876925"/>
            <a:ext cx="504825" cy="503238"/>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strips dir="rd"/>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2" name="AutoShape 4">
            <a:hlinkClick r:id="" action="ppaction://hlinkshowjump?jump=nextslide" highlightClick="1"/>
            <a:extLst>
              <a:ext uri="{FF2B5EF4-FFF2-40B4-BE49-F238E27FC236}">
                <a16:creationId xmlns:a16="http://schemas.microsoft.com/office/drawing/2014/main" id="{8C2887ED-196E-402A-8CED-BC5DC859ED9B}"/>
              </a:ext>
            </a:extLst>
          </p:cNvPr>
          <p:cNvSpPr>
            <a:spLocks noChangeArrowheads="1"/>
          </p:cNvSpPr>
          <p:nvPr/>
        </p:nvSpPr>
        <p:spPr bwMode="auto">
          <a:xfrm>
            <a:off x="8172450" y="5876925"/>
            <a:ext cx="504825" cy="503238"/>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7653" name="Picture 5" descr="NGC5728(SeyfertG)">
            <a:extLst>
              <a:ext uri="{FF2B5EF4-FFF2-40B4-BE49-F238E27FC236}">
                <a16:creationId xmlns:a16="http://schemas.microsoft.com/office/drawing/2014/main" id="{C4FCB1EE-9117-4C5A-A0C5-CC9AA995A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333375"/>
            <a:ext cx="8027987" cy="4818063"/>
          </a:xfrm>
          <a:prstGeom prst="rect">
            <a:avLst/>
          </a:prstGeom>
          <a:noFill/>
          <a:extLst>
            <a:ext uri="{909E8E84-426E-40DD-AFC4-6F175D3DCCD1}">
              <a14:hiddenFill xmlns:a14="http://schemas.microsoft.com/office/drawing/2010/main">
                <a:solidFill>
                  <a:srgbClr val="FFFFFF"/>
                </a:solidFill>
              </a14:hiddenFill>
            </a:ext>
          </a:extLst>
        </p:spPr>
      </p:pic>
      <p:sp>
        <p:nvSpPr>
          <p:cNvPr id="27654" name="Text Box 6">
            <a:extLst>
              <a:ext uri="{FF2B5EF4-FFF2-40B4-BE49-F238E27FC236}">
                <a16:creationId xmlns:a16="http://schemas.microsoft.com/office/drawing/2014/main" id="{DCB15C27-8967-4BA0-B379-9D9F0120D505}"/>
              </a:ext>
            </a:extLst>
          </p:cNvPr>
          <p:cNvSpPr txBox="1">
            <a:spLocks noChangeArrowheads="1"/>
          </p:cNvSpPr>
          <p:nvPr/>
        </p:nvSpPr>
        <p:spPr bwMode="auto">
          <a:xfrm>
            <a:off x="3203575" y="5445125"/>
            <a:ext cx="3313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t>NGC5728, </a:t>
            </a:r>
            <a:r>
              <a:rPr lang="zh-CN" altLang="en-US" sz="2400" b="1"/>
              <a:t>塞佛特星系</a:t>
            </a:r>
          </a:p>
        </p:txBody>
      </p:sp>
    </p:spTree>
  </p:cSld>
  <p:clrMapOvr>
    <a:masterClrMapping/>
  </p:clrMapOvr>
  <p:transition>
    <p:strips dir="rd"/>
  </p:transition>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701" name="AutoShape 5">
            <a:hlinkClick r:id="rId3" action="ppaction://hlinksldjump" highlightClick="1"/>
            <a:extLst>
              <a:ext uri="{FF2B5EF4-FFF2-40B4-BE49-F238E27FC236}">
                <a16:creationId xmlns:a16="http://schemas.microsoft.com/office/drawing/2014/main" id="{92C74C34-BB04-4875-BF99-F68FC3EC3F77}"/>
              </a:ext>
            </a:extLst>
          </p:cNvPr>
          <p:cNvSpPr>
            <a:spLocks noChangeArrowheads="1"/>
          </p:cNvSpPr>
          <p:nvPr/>
        </p:nvSpPr>
        <p:spPr bwMode="auto">
          <a:xfrm>
            <a:off x="8172450" y="5876925"/>
            <a:ext cx="504825" cy="503238"/>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9702" name="Picture 6" descr="NGC4256">
            <a:extLst>
              <a:ext uri="{FF2B5EF4-FFF2-40B4-BE49-F238E27FC236}">
                <a16:creationId xmlns:a16="http://schemas.microsoft.com/office/drawing/2014/main" id="{2DFCC0F5-DA80-4D7E-88A3-92F560DEE2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188913"/>
            <a:ext cx="5038725" cy="5759450"/>
          </a:xfrm>
          <a:prstGeom prst="rect">
            <a:avLst/>
          </a:prstGeom>
          <a:noFill/>
          <a:extLst>
            <a:ext uri="{909E8E84-426E-40DD-AFC4-6F175D3DCCD1}">
              <a14:hiddenFill xmlns:a14="http://schemas.microsoft.com/office/drawing/2010/main">
                <a:solidFill>
                  <a:srgbClr val="FFFFFF"/>
                </a:solidFill>
              </a14:hiddenFill>
            </a:ext>
          </a:extLst>
        </p:spPr>
      </p:pic>
      <p:sp>
        <p:nvSpPr>
          <p:cNvPr id="29703" name="Text Box 7">
            <a:extLst>
              <a:ext uri="{FF2B5EF4-FFF2-40B4-BE49-F238E27FC236}">
                <a16:creationId xmlns:a16="http://schemas.microsoft.com/office/drawing/2014/main" id="{FEF347C8-5C01-43BD-95ED-F4CF29C6E220}"/>
              </a:ext>
            </a:extLst>
          </p:cNvPr>
          <p:cNvSpPr txBox="1">
            <a:spLocks noChangeArrowheads="1"/>
          </p:cNvSpPr>
          <p:nvPr/>
        </p:nvSpPr>
        <p:spPr bwMode="auto">
          <a:xfrm>
            <a:off x="2916238" y="6237288"/>
            <a:ext cx="33115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b="1"/>
              <a:t>NGC4256</a:t>
            </a:r>
          </a:p>
        </p:txBody>
      </p:sp>
    </p:spTree>
  </p:cSld>
  <p:clrMapOvr>
    <a:masterClrMapping/>
  </p:clrMapOvr>
  <p:transition>
    <p:strips dir="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4" name="Picture 4" descr="射电星系（1）">
            <a:extLst>
              <a:ext uri="{FF2B5EF4-FFF2-40B4-BE49-F238E27FC236}">
                <a16:creationId xmlns:a16="http://schemas.microsoft.com/office/drawing/2014/main" id="{A4B39FDF-05C0-44A1-9A94-CCBC08A9D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476250"/>
            <a:ext cx="5575300" cy="5029200"/>
          </a:xfrm>
          <a:prstGeom prst="rect">
            <a:avLst/>
          </a:prstGeom>
          <a:noFill/>
          <a:extLst>
            <a:ext uri="{909E8E84-426E-40DD-AFC4-6F175D3DCCD1}">
              <a14:hiddenFill xmlns:a14="http://schemas.microsoft.com/office/drawing/2010/main">
                <a:solidFill>
                  <a:srgbClr val="FFFFFF"/>
                </a:solidFill>
              </a14:hiddenFill>
            </a:ext>
          </a:extLst>
        </p:spPr>
      </p:pic>
      <p:sp>
        <p:nvSpPr>
          <p:cNvPr id="138245" name="Text Box 5">
            <a:extLst>
              <a:ext uri="{FF2B5EF4-FFF2-40B4-BE49-F238E27FC236}">
                <a16:creationId xmlns:a16="http://schemas.microsoft.com/office/drawing/2014/main" id="{DD895242-9ACD-41E6-BD3C-AA545E146836}"/>
              </a:ext>
            </a:extLst>
          </p:cNvPr>
          <p:cNvSpPr txBox="1">
            <a:spLocks noChangeArrowheads="1"/>
          </p:cNvSpPr>
          <p:nvPr/>
        </p:nvSpPr>
        <p:spPr bwMode="auto">
          <a:xfrm>
            <a:off x="2916238" y="5805488"/>
            <a:ext cx="3527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a:t>射电星系</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6082" name="Picture 2">
            <a:extLst>
              <a:ext uri="{FF2B5EF4-FFF2-40B4-BE49-F238E27FC236}">
                <a16:creationId xmlns:a16="http://schemas.microsoft.com/office/drawing/2014/main" id="{1D06FAF3-C349-4518-9165-729AB1E71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7063" y="1196975"/>
            <a:ext cx="5976937" cy="227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Text Box 3">
            <a:extLst>
              <a:ext uri="{FF2B5EF4-FFF2-40B4-BE49-F238E27FC236}">
                <a16:creationId xmlns:a16="http://schemas.microsoft.com/office/drawing/2014/main" id="{B7314656-DC4B-4CE6-BB1A-EFB9FD0D2EBB}"/>
              </a:ext>
            </a:extLst>
          </p:cNvPr>
          <p:cNvSpPr txBox="1">
            <a:spLocks noChangeArrowheads="1"/>
          </p:cNvSpPr>
          <p:nvPr/>
        </p:nvSpPr>
        <p:spPr bwMode="auto">
          <a:xfrm>
            <a:off x="3059113" y="3933825"/>
            <a:ext cx="3671887"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NGC5128</a:t>
            </a:r>
            <a:r>
              <a:rPr lang="zh-CN" altLang="en-US" b="1" i="1"/>
              <a:t>，也叫人马座</a:t>
            </a:r>
            <a:r>
              <a:rPr lang="zh-CN" altLang="en-US" b="1"/>
              <a:t> </a:t>
            </a:r>
            <a:r>
              <a:rPr lang="en-US" altLang="zh-CN" b="1"/>
              <a:t>A</a:t>
            </a:r>
            <a:r>
              <a:rPr lang="zh-CN" altLang="en-US" b="1" i="1"/>
              <a:t>星系</a:t>
            </a:r>
          </a:p>
          <a:p>
            <a:pPr>
              <a:spcBef>
                <a:spcPct val="50000"/>
              </a:spcBef>
            </a:pPr>
            <a:r>
              <a:rPr lang="zh-CN" altLang="en-US" b="1" i="1"/>
              <a:t>射电波段和可见光波段的信息</a:t>
            </a:r>
          </a:p>
        </p:txBody>
      </p:sp>
      <p:sp>
        <p:nvSpPr>
          <p:cNvPr id="46085" name="AutoShape 5">
            <a:hlinkClick r:id="" action="ppaction://hlinkshowjump?jump=nextslide" highlightClick="1"/>
            <a:extLst>
              <a:ext uri="{FF2B5EF4-FFF2-40B4-BE49-F238E27FC236}">
                <a16:creationId xmlns:a16="http://schemas.microsoft.com/office/drawing/2014/main" id="{4291924E-5A5F-4B16-9508-7FBD7F367532}"/>
              </a:ext>
            </a:extLst>
          </p:cNvPr>
          <p:cNvSpPr>
            <a:spLocks noChangeArrowheads="1"/>
          </p:cNvSpPr>
          <p:nvPr/>
        </p:nvSpPr>
        <p:spPr bwMode="auto">
          <a:xfrm>
            <a:off x="8172450" y="5876925"/>
            <a:ext cx="504825" cy="503238"/>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6086" name="Picture 6" descr="半人马坐星系">
            <a:extLst>
              <a:ext uri="{FF2B5EF4-FFF2-40B4-BE49-F238E27FC236}">
                <a16:creationId xmlns:a16="http://schemas.microsoft.com/office/drawing/2014/main" id="{9306C5EB-230D-4150-B227-B57E83E99E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196975"/>
            <a:ext cx="2916237" cy="22177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trips dir="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9" name="Picture 5" descr="耳垂射电星系">
            <a:extLst>
              <a:ext uri="{FF2B5EF4-FFF2-40B4-BE49-F238E27FC236}">
                <a16:creationId xmlns:a16="http://schemas.microsoft.com/office/drawing/2014/main" id="{F3087F1D-6DCB-4076-A27F-768B4C552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404813"/>
            <a:ext cx="4392612" cy="4321175"/>
          </a:xfrm>
          <a:prstGeom prst="rect">
            <a:avLst/>
          </a:prstGeom>
          <a:noFill/>
          <a:extLst>
            <a:ext uri="{909E8E84-426E-40DD-AFC4-6F175D3DCCD1}">
              <a14:hiddenFill xmlns:a14="http://schemas.microsoft.com/office/drawing/2010/main">
                <a:solidFill>
                  <a:srgbClr val="FFFFFF"/>
                </a:solidFill>
              </a14:hiddenFill>
            </a:ext>
          </a:extLst>
        </p:spPr>
      </p:pic>
      <p:sp>
        <p:nvSpPr>
          <p:cNvPr id="139270" name="Text Box 6">
            <a:extLst>
              <a:ext uri="{FF2B5EF4-FFF2-40B4-BE49-F238E27FC236}">
                <a16:creationId xmlns:a16="http://schemas.microsoft.com/office/drawing/2014/main" id="{DE3CDB65-F4F4-4CB5-BAD9-69B4F924AE18}"/>
              </a:ext>
            </a:extLst>
          </p:cNvPr>
          <p:cNvSpPr txBox="1">
            <a:spLocks noChangeArrowheads="1"/>
          </p:cNvSpPr>
          <p:nvPr/>
        </p:nvSpPr>
        <p:spPr bwMode="auto">
          <a:xfrm>
            <a:off x="3203575" y="5013325"/>
            <a:ext cx="30972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a:t>射电星系（耳垂星系）</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2" name="Picture 4" descr="M87">
            <a:extLst>
              <a:ext uri="{FF2B5EF4-FFF2-40B4-BE49-F238E27FC236}">
                <a16:creationId xmlns:a16="http://schemas.microsoft.com/office/drawing/2014/main" id="{1E6F6048-475C-4E76-B6F0-59E6A77765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2420938"/>
            <a:ext cx="4824413" cy="4122737"/>
          </a:xfrm>
          <a:prstGeom prst="rect">
            <a:avLst/>
          </a:prstGeom>
          <a:noFill/>
          <a:extLst>
            <a:ext uri="{909E8E84-426E-40DD-AFC4-6F175D3DCCD1}">
              <a14:hiddenFill xmlns:a14="http://schemas.microsoft.com/office/drawing/2010/main">
                <a:solidFill>
                  <a:srgbClr val="FFFFFF"/>
                </a:solidFill>
              </a14:hiddenFill>
            </a:ext>
          </a:extLst>
        </p:spPr>
      </p:pic>
      <p:sp>
        <p:nvSpPr>
          <p:cNvPr id="140293" name="Text Box 5">
            <a:extLst>
              <a:ext uri="{FF2B5EF4-FFF2-40B4-BE49-F238E27FC236}">
                <a16:creationId xmlns:a16="http://schemas.microsoft.com/office/drawing/2014/main" id="{763FB019-1705-4955-B1C1-C9B3C2A9C22D}"/>
              </a:ext>
            </a:extLst>
          </p:cNvPr>
          <p:cNvSpPr txBox="1">
            <a:spLocks noChangeArrowheads="1"/>
          </p:cNvSpPr>
          <p:nvPr/>
        </p:nvSpPr>
        <p:spPr bwMode="auto">
          <a:xfrm>
            <a:off x="250825" y="1196975"/>
            <a:ext cx="576263" cy="338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b="1"/>
              <a:t>M</a:t>
            </a:r>
          </a:p>
          <a:p>
            <a:pPr algn="ctr">
              <a:spcBef>
                <a:spcPct val="50000"/>
              </a:spcBef>
            </a:pPr>
            <a:r>
              <a:rPr lang="en-US" altLang="zh-CN" b="1"/>
              <a:t>87</a:t>
            </a:r>
          </a:p>
          <a:p>
            <a:pPr algn="ctr">
              <a:spcBef>
                <a:spcPct val="50000"/>
              </a:spcBef>
            </a:pPr>
            <a:r>
              <a:rPr lang="zh-CN" altLang="en-US" b="1"/>
              <a:t>不同波段获取的信息</a:t>
            </a:r>
          </a:p>
        </p:txBody>
      </p:sp>
      <p:pic>
        <p:nvPicPr>
          <p:cNvPr id="140294" name="Picture 6">
            <a:extLst>
              <a:ext uri="{FF2B5EF4-FFF2-40B4-BE49-F238E27FC236}">
                <a16:creationId xmlns:a16="http://schemas.microsoft.com/office/drawing/2014/main" id="{E25A8A9E-2B01-4F9A-9714-219EF0789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1863" y="692150"/>
            <a:ext cx="2951162"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5" name="Picture 7">
            <a:extLst>
              <a:ext uri="{FF2B5EF4-FFF2-40B4-BE49-F238E27FC236}">
                <a16:creationId xmlns:a16="http://schemas.microsoft.com/office/drawing/2014/main" id="{19E48EC6-34D3-45D4-B899-D37BBED7A2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863" y="2997200"/>
            <a:ext cx="2952750"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6" name="Rectangle 8">
            <a:extLst>
              <a:ext uri="{FF2B5EF4-FFF2-40B4-BE49-F238E27FC236}">
                <a16:creationId xmlns:a16="http://schemas.microsoft.com/office/drawing/2014/main" id="{92DC9EA4-2905-48FD-A3D7-4256B4915D26}"/>
              </a:ext>
            </a:extLst>
          </p:cNvPr>
          <p:cNvSpPr>
            <a:spLocks noChangeArrowheads="1"/>
          </p:cNvSpPr>
          <p:nvPr/>
        </p:nvSpPr>
        <p:spPr bwMode="auto">
          <a:xfrm>
            <a:off x="5922963" y="5445125"/>
            <a:ext cx="32210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b="1"/>
              <a:t>M87</a:t>
            </a:r>
            <a:r>
              <a:rPr lang="zh-CN" altLang="en-US" sz="1600" b="1"/>
              <a:t>的核（上）和喷射流（下）</a:t>
            </a:r>
          </a:p>
        </p:txBody>
      </p:sp>
      <p:sp>
        <p:nvSpPr>
          <p:cNvPr id="140297" name="AutoShape 9">
            <a:hlinkClick r:id="" action="ppaction://hlinkshowjump?jump=nextslide" highlightClick="1"/>
            <a:extLst>
              <a:ext uri="{FF2B5EF4-FFF2-40B4-BE49-F238E27FC236}">
                <a16:creationId xmlns:a16="http://schemas.microsoft.com/office/drawing/2014/main" id="{1A86BD35-B370-4161-B125-10A22296447C}"/>
              </a:ext>
            </a:extLst>
          </p:cNvPr>
          <p:cNvSpPr>
            <a:spLocks noChangeArrowheads="1"/>
          </p:cNvSpPr>
          <p:nvPr/>
        </p:nvSpPr>
        <p:spPr bwMode="auto">
          <a:xfrm>
            <a:off x="8027988" y="6021388"/>
            <a:ext cx="719137" cy="431800"/>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40298" name="Picture 10" descr="M87(1">
            <a:extLst>
              <a:ext uri="{FF2B5EF4-FFF2-40B4-BE49-F238E27FC236}">
                <a16:creationId xmlns:a16="http://schemas.microsoft.com/office/drawing/2014/main" id="{90EE8E89-85D0-4D96-A7D8-F80F2DFF7A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333375"/>
            <a:ext cx="3835400" cy="20399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6" name="Picture 6" descr="活动星系核形成理论图">
            <a:extLst>
              <a:ext uri="{FF2B5EF4-FFF2-40B4-BE49-F238E27FC236}">
                <a16:creationId xmlns:a16="http://schemas.microsoft.com/office/drawing/2014/main" id="{2047CB55-DC4F-44BC-96FF-ECE473A46E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549275"/>
            <a:ext cx="4421187" cy="4884738"/>
          </a:xfrm>
          <a:prstGeom prst="rect">
            <a:avLst/>
          </a:prstGeom>
          <a:noFill/>
          <a:extLst>
            <a:ext uri="{909E8E84-426E-40DD-AFC4-6F175D3DCCD1}">
              <a14:hiddenFill xmlns:a14="http://schemas.microsoft.com/office/drawing/2010/main">
                <a:solidFill>
                  <a:srgbClr val="FFFFFF"/>
                </a:solidFill>
              </a14:hiddenFill>
            </a:ext>
          </a:extLst>
        </p:spPr>
      </p:pic>
      <p:sp>
        <p:nvSpPr>
          <p:cNvPr id="143367" name="Text Box 7">
            <a:extLst>
              <a:ext uri="{FF2B5EF4-FFF2-40B4-BE49-F238E27FC236}">
                <a16:creationId xmlns:a16="http://schemas.microsoft.com/office/drawing/2014/main" id="{5E8F0473-09DB-4B3B-B53C-50F5C18E522A}"/>
              </a:ext>
            </a:extLst>
          </p:cNvPr>
          <p:cNvSpPr txBox="1">
            <a:spLocks noChangeArrowheads="1"/>
          </p:cNvSpPr>
          <p:nvPr/>
        </p:nvSpPr>
        <p:spPr bwMode="auto">
          <a:xfrm>
            <a:off x="3419475" y="5876925"/>
            <a:ext cx="2665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b="1"/>
              <a:t>星系核活动</a:t>
            </a:r>
          </a:p>
        </p:txBody>
      </p:sp>
      <p:sp>
        <p:nvSpPr>
          <p:cNvPr id="143369" name="AutoShape 9">
            <a:hlinkClick r:id="" action="ppaction://hlinkshowjump?jump=nextslide" highlightClick="1"/>
            <a:extLst>
              <a:ext uri="{FF2B5EF4-FFF2-40B4-BE49-F238E27FC236}">
                <a16:creationId xmlns:a16="http://schemas.microsoft.com/office/drawing/2014/main" id="{437F9915-6751-4112-985E-E2605AE72DED}"/>
              </a:ext>
            </a:extLst>
          </p:cNvPr>
          <p:cNvSpPr>
            <a:spLocks noChangeArrowheads="1"/>
          </p:cNvSpPr>
          <p:nvPr/>
        </p:nvSpPr>
        <p:spPr bwMode="auto">
          <a:xfrm>
            <a:off x="8101013" y="6021388"/>
            <a:ext cx="574675" cy="576262"/>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1986" name="Picture 2">
            <a:extLst>
              <a:ext uri="{FF2B5EF4-FFF2-40B4-BE49-F238E27FC236}">
                <a16:creationId xmlns:a16="http://schemas.microsoft.com/office/drawing/2014/main" id="{B9B7F899-DD9D-4DC7-A906-54757466C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404813"/>
            <a:ext cx="4549775" cy="411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Text Box 3">
            <a:extLst>
              <a:ext uri="{FF2B5EF4-FFF2-40B4-BE49-F238E27FC236}">
                <a16:creationId xmlns:a16="http://schemas.microsoft.com/office/drawing/2014/main" id="{9914CA87-B2F2-416B-9AD9-4B69EBC8A9FD}"/>
              </a:ext>
            </a:extLst>
          </p:cNvPr>
          <p:cNvSpPr txBox="1">
            <a:spLocks noChangeArrowheads="1"/>
          </p:cNvSpPr>
          <p:nvPr/>
        </p:nvSpPr>
        <p:spPr bwMode="auto">
          <a:xfrm>
            <a:off x="2339975" y="4724400"/>
            <a:ext cx="51244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b="1"/>
              <a:t>（爆发星系</a:t>
            </a:r>
            <a:r>
              <a:rPr lang="en-US" altLang="zh-CN" sz="2000" b="1"/>
              <a:t>NGC1275</a:t>
            </a:r>
            <a:r>
              <a:rPr lang="zh-CN" altLang="en-US" sz="2000" b="1"/>
              <a:t>，也叫</a:t>
            </a:r>
            <a:r>
              <a:rPr lang="en-US" altLang="zh-CN" sz="2000" b="1"/>
              <a:t>3C84</a:t>
            </a:r>
            <a:r>
              <a:rPr lang="zh-CN" altLang="en-US" sz="2000" b="1"/>
              <a:t>）</a:t>
            </a:r>
          </a:p>
        </p:txBody>
      </p:sp>
      <p:sp>
        <p:nvSpPr>
          <p:cNvPr id="41988" name="AutoShape 4">
            <a:hlinkClick r:id="" action="ppaction://hlinkshowjump?jump=nextslide" highlightClick="1"/>
            <a:extLst>
              <a:ext uri="{FF2B5EF4-FFF2-40B4-BE49-F238E27FC236}">
                <a16:creationId xmlns:a16="http://schemas.microsoft.com/office/drawing/2014/main" id="{8AF282C7-A2CF-4F1B-A3C1-17629C8EB096}"/>
              </a:ext>
            </a:extLst>
          </p:cNvPr>
          <p:cNvSpPr>
            <a:spLocks noChangeArrowheads="1"/>
          </p:cNvSpPr>
          <p:nvPr/>
        </p:nvSpPr>
        <p:spPr bwMode="auto">
          <a:xfrm>
            <a:off x="8172450" y="5876925"/>
            <a:ext cx="504825" cy="503238"/>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strips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BA16C5B1-040A-4DD3-B675-3ADAAF4A44D1}"/>
              </a:ext>
            </a:extLst>
          </p:cNvPr>
          <p:cNvSpPr>
            <a:spLocks noGrp="1" noRot="1" noChangeArrowheads="1"/>
          </p:cNvSpPr>
          <p:nvPr>
            <p:ph type="body" idx="1"/>
          </p:nvPr>
        </p:nvSpPr>
        <p:spPr>
          <a:xfrm>
            <a:off x="0" y="0"/>
            <a:ext cx="9144000" cy="6813550"/>
          </a:xfrm>
        </p:spPr>
        <p:txBody>
          <a:bodyPr/>
          <a:lstStyle/>
          <a:p>
            <a:pPr>
              <a:lnSpc>
                <a:spcPct val="90000"/>
              </a:lnSpc>
              <a:buFont typeface="Wingdings" panose="05000000000000000000" pitchFamily="2" charset="2"/>
              <a:buNone/>
            </a:pPr>
            <a:r>
              <a:rPr lang="en-US" altLang="zh-CN" b="1"/>
              <a:t>   </a:t>
            </a:r>
          </a:p>
          <a:p>
            <a:pPr>
              <a:lnSpc>
                <a:spcPct val="90000"/>
              </a:lnSpc>
              <a:buFont typeface="Wingdings" panose="05000000000000000000" pitchFamily="2" charset="2"/>
              <a:buNone/>
            </a:pPr>
            <a:r>
              <a:rPr lang="en-US" altLang="zh-CN" b="1"/>
              <a:t>    </a:t>
            </a:r>
            <a:r>
              <a:rPr lang="zh-CN" altLang="en-US" sz="2800" b="1"/>
              <a:t>四、河外星系的自转和空间运动  </a:t>
            </a:r>
          </a:p>
          <a:p>
            <a:pPr>
              <a:lnSpc>
                <a:spcPct val="90000"/>
              </a:lnSpc>
              <a:buFont typeface="Wingdings" panose="05000000000000000000" pitchFamily="2" charset="2"/>
              <a:buNone/>
            </a:pPr>
            <a:r>
              <a:rPr lang="zh-CN" altLang="en-US" sz="2800" b="1"/>
              <a:t>    五、河外射电源和射电星系  </a:t>
            </a:r>
          </a:p>
          <a:p>
            <a:pPr>
              <a:lnSpc>
                <a:spcPct val="90000"/>
              </a:lnSpc>
              <a:buFont typeface="Wingdings" panose="05000000000000000000" pitchFamily="2" charset="2"/>
              <a:buNone/>
            </a:pPr>
            <a:r>
              <a:rPr lang="zh-CN" altLang="en-US" sz="2800" b="1"/>
              <a:t>    六、活动星系</a:t>
            </a:r>
            <a:r>
              <a:rPr lang="zh-CN" altLang="en-US" sz="2800" b="1">
                <a:hlinkClick r:id="rId3" action="ppaction://hlinksldjump"/>
              </a:rPr>
              <a:t> </a:t>
            </a:r>
            <a:r>
              <a:rPr lang="zh-CN" altLang="en-US" sz="2800" b="1"/>
              <a:t> </a:t>
            </a:r>
          </a:p>
          <a:p>
            <a:pPr>
              <a:lnSpc>
                <a:spcPct val="90000"/>
              </a:lnSpc>
              <a:buFont typeface="Wingdings" panose="05000000000000000000" pitchFamily="2" charset="2"/>
              <a:buNone/>
            </a:pPr>
            <a:r>
              <a:rPr lang="zh-CN" altLang="en-US" sz="2800" b="1"/>
              <a:t>    七、星系核的活动 </a:t>
            </a:r>
          </a:p>
          <a:p>
            <a:pPr>
              <a:lnSpc>
                <a:spcPct val="90000"/>
              </a:lnSpc>
              <a:buFont typeface="Wingdings" panose="05000000000000000000" pitchFamily="2" charset="2"/>
              <a:buNone/>
            </a:pPr>
            <a:r>
              <a:rPr lang="zh-CN" altLang="en-US" b="1"/>
              <a:t>                  </a:t>
            </a:r>
            <a:r>
              <a:rPr lang="zh-CN" altLang="en-US" b="1">
                <a:hlinkClick r:id="rId4" action="ppaction://hlinksldjump"/>
              </a:rPr>
              <a:t>（见 图）</a:t>
            </a:r>
            <a:endParaRPr lang="zh-CN" altLang="en-US" b="1"/>
          </a:p>
          <a:p>
            <a:pPr>
              <a:lnSpc>
                <a:spcPct val="90000"/>
              </a:lnSpc>
              <a:buFont typeface="Wingdings" panose="05000000000000000000" pitchFamily="2" charset="2"/>
              <a:buNone/>
            </a:pPr>
            <a:r>
              <a:rPr lang="en-US" altLang="zh-CN" b="1"/>
              <a:t>§11.3  </a:t>
            </a:r>
            <a:r>
              <a:rPr lang="zh-CN" altLang="en-US" b="1"/>
              <a:t>星云</a:t>
            </a:r>
          </a:p>
          <a:p>
            <a:pPr>
              <a:lnSpc>
                <a:spcPct val="90000"/>
              </a:lnSpc>
              <a:buFont typeface="Wingdings" panose="05000000000000000000" pitchFamily="2" charset="2"/>
              <a:buNone/>
            </a:pPr>
            <a:r>
              <a:rPr lang="zh-CN" altLang="en-US" b="1"/>
              <a:t>        </a:t>
            </a:r>
            <a:r>
              <a:rPr lang="zh-CN" altLang="en-US" sz="2400" b="1"/>
              <a:t>指真正云雾状天体，是银河系内太阳系以外一切非恒星状的气体尘埃。由于历史的缘故，一些天体本是星系，但在名称上仍叫星云。</a:t>
            </a:r>
          </a:p>
          <a:p>
            <a:pPr lvl="1">
              <a:lnSpc>
                <a:spcPct val="90000"/>
              </a:lnSpc>
              <a:spcBef>
                <a:spcPct val="0"/>
              </a:spcBef>
              <a:buFont typeface="Wingdings" panose="05000000000000000000" pitchFamily="2" charset="2"/>
              <a:buNone/>
            </a:pPr>
            <a:r>
              <a:rPr lang="zh-CN" altLang="en-US" sz="2400" b="1"/>
              <a:t>一、星云的密度：介于星际物质与原始恒星之间。 </a:t>
            </a:r>
          </a:p>
          <a:p>
            <a:pPr lvl="1">
              <a:lnSpc>
                <a:spcPct val="90000"/>
              </a:lnSpc>
              <a:spcBef>
                <a:spcPct val="0"/>
              </a:spcBef>
              <a:buFont typeface="Wingdings" panose="05000000000000000000" pitchFamily="2" charset="2"/>
              <a:buNone/>
            </a:pPr>
            <a:r>
              <a:rPr lang="zh-CN" altLang="en-US" sz="2400" b="1"/>
              <a:t>二、星云的质量：有大有小</a:t>
            </a:r>
          </a:p>
          <a:p>
            <a:pPr lvl="1">
              <a:lnSpc>
                <a:spcPct val="90000"/>
              </a:lnSpc>
              <a:spcBef>
                <a:spcPct val="0"/>
              </a:spcBef>
              <a:buFont typeface="Wingdings" panose="05000000000000000000" pitchFamily="2" charset="2"/>
              <a:buNone/>
            </a:pPr>
            <a:r>
              <a:rPr lang="zh-CN" altLang="en-US" sz="2400" b="1"/>
              <a:t>三、星云的成分：以氢和氮为主 </a:t>
            </a:r>
          </a:p>
          <a:p>
            <a:pPr lvl="1">
              <a:lnSpc>
                <a:spcPct val="90000"/>
              </a:lnSpc>
              <a:spcBef>
                <a:spcPct val="0"/>
              </a:spcBef>
              <a:buFont typeface="Wingdings" panose="05000000000000000000" pitchFamily="2" charset="2"/>
              <a:buNone/>
            </a:pPr>
            <a:r>
              <a:rPr lang="zh-CN" altLang="en-US" sz="2400" b="1"/>
              <a:t>四、星云的种类（</a:t>
            </a:r>
            <a:r>
              <a:rPr lang="zh-CN" altLang="en-US" sz="2400" b="1">
                <a:hlinkClick r:id="rId5" action="ppaction://hlinksldjump"/>
              </a:rPr>
              <a:t>见图</a:t>
            </a:r>
            <a:r>
              <a:rPr lang="zh-CN" altLang="en-US" sz="2400" b="1"/>
              <a:t>）    </a:t>
            </a:r>
          </a:p>
          <a:p>
            <a:pPr>
              <a:lnSpc>
                <a:spcPct val="90000"/>
              </a:lnSpc>
              <a:spcBef>
                <a:spcPct val="0"/>
              </a:spcBef>
              <a:buFont typeface="Wingdings" panose="05000000000000000000" pitchFamily="2" charset="2"/>
              <a:buNone/>
            </a:pPr>
            <a:r>
              <a:rPr lang="zh-CN" altLang="en-US" sz="2400" b="1"/>
              <a:t>（</a:t>
            </a:r>
            <a:r>
              <a:rPr lang="en-US" altLang="zh-CN" sz="2400" b="1"/>
              <a:t>1</a:t>
            </a:r>
            <a:r>
              <a:rPr lang="zh-CN" altLang="en-US" sz="2400" b="1"/>
              <a:t>）按形状分：弥漫星云和行星状星云</a:t>
            </a:r>
          </a:p>
          <a:p>
            <a:pPr>
              <a:lnSpc>
                <a:spcPct val="90000"/>
              </a:lnSpc>
              <a:spcBef>
                <a:spcPct val="0"/>
              </a:spcBef>
              <a:buFont typeface="Wingdings" panose="05000000000000000000" pitchFamily="2" charset="2"/>
              <a:buNone/>
            </a:pPr>
            <a:r>
              <a:rPr lang="zh-CN" altLang="en-US" sz="2400" b="1"/>
              <a:t>（</a:t>
            </a:r>
            <a:r>
              <a:rPr lang="en-US" altLang="zh-CN" sz="2400" b="1"/>
              <a:t>2</a:t>
            </a:r>
            <a:r>
              <a:rPr lang="zh-CN" altLang="en-US" sz="2400" b="1"/>
              <a:t>）按发光的性质分：发射星云、反射星云、暗星云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withEffect">
                                  <p:stCondLst>
                                    <p:cond delay="0"/>
                                  </p:stCondLst>
                                  <p:childTnLst>
                                    <p:set>
                                      <p:cBhvr>
                                        <p:cTn id="6" dur="1" fill="hold">
                                          <p:stCondLst>
                                            <p:cond delay="0"/>
                                          </p:stCondLst>
                                        </p:cTn>
                                        <p:tgtEl>
                                          <p:spTgt spid="4099">
                                            <p:txEl>
                                              <p:pRg st="1" end="1"/>
                                            </p:txEl>
                                          </p:spTgt>
                                        </p:tgtEl>
                                        <p:attrNameLst>
                                          <p:attrName>style.visibility</p:attrName>
                                        </p:attrNameLst>
                                      </p:cBhvr>
                                      <p:to>
                                        <p:strVal val="visible"/>
                                      </p:to>
                                    </p:set>
                                    <p:animEffect transition="in" filter="slide(fromBottom)">
                                      <p:cBhvr>
                                        <p:cTn id="7" dur="500"/>
                                        <p:tgtEl>
                                          <p:spTgt spid="409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4099">
                                            <p:txEl>
                                              <p:pRg st="2" end="2"/>
                                            </p:txEl>
                                          </p:spTgt>
                                        </p:tgtEl>
                                        <p:attrNameLst>
                                          <p:attrName>style.visibility</p:attrName>
                                        </p:attrNameLst>
                                      </p:cBhvr>
                                      <p:to>
                                        <p:strVal val="visible"/>
                                      </p:to>
                                    </p:set>
                                    <p:animEffect transition="in" filter="slide(fromBottom)">
                                      <p:cBhvr>
                                        <p:cTn id="12" dur="500"/>
                                        <p:tgtEl>
                                          <p:spTgt spid="409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4099">
                                            <p:txEl>
                                              <p:pRg st="3" end="3"/>
                                            </p:txEl>
                                          </p:spTgt>
                                        </p:tgtEl>
                                        <p:attrNameLst>
                                          <p:attrName>style.visibility</p:attrName>
                                        </p:attrNameLst>
                                      </p:cBhvr>
                                      <p:to>
                                        <p:strVal val="visible"/>
                                      </p:to>
                                    </p:set>
                                    <p:animEffect transition="in" filter="slide(fromBottom)">
                                      <p:cBhvr>
                                        <p:cTn id="17" dur="500"/>
                                        <p:tgtEl>
                                          <p:spTgt spid="4099">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4099">
                                            <p:txEl>
                                              <p:pRg st="4" end="4"/>
                                            </p:txEl>
                                          </p:spTgt>
                                        </p:tgtEl>
                                        <p:attrNameLst>
                                          <p:attrName>style.visibility</p:attrName>
                                        </p:attrNameLst>
                                      </p:cBhvr>
                                      <p:to>
                                        <p:strVal val="visible"/>
                                      </p:to>
                                    </p:set>
                                    <p:animEffect transition="in" filter="slide(fromBottom)">
                                      <p:cBhvr>
                                        <p:cTn id="22" dur="500"/>
                                        <p:tgtEl>
                                          <p:spTgt spid="4099">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4099">
                                            <p:txEl>
                                              <p:pRg st="5" end="5"/>
                                            </p:txEl>
                                          </p:spTgt>
                                        </p:tgtEl>
                                        <p:attrNameLst>
                                          <p:attrName>style.visibility</p:attrName>
                                        </p:attrNameLst>
                                      </p:cBhvr>
                                      <p:to>
                                        <p:strVal val="visible"/>
                                      </p:to>
                                    </p:set>
                                    <p:animEffect transition="in" filter="slide(fromBottom)">
                                      <p:cBhvr>
                                        <p:cTn id="27" dur="500"/>
                                        <p:tgtEl>
                                          <p:spTgt spid="4099">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4099">
                                            <p:txEl>
                                              <p:pRg st="6" end="6"/>
                                            </p:txEl>
                                          </p:spTgt>
                                        </p:tgtEl>
                                        <p:attrNameLst>
                                          <p:attrName>style.visibility</p:attrName>
                                        </p:attrNameLst>
                                      </p:cBhvr>
                                      <p:to>
                                        <p:strVal val="visible"/>
                                      </p:to>
                                    </p:set>
                                    <p:animEffect transition="in" filter="slide(fromBottom)">
                                      <p:cBhvr>
                                        <p:cTn id="32" dur="500"/>
                                        <p:tgtEl>
                                          <p:spTgt spid="4099">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nodeType="clickEffect">
                                  <p:stCondLst>
                                    <p:cond delay="0"/>
                                  </p:stCondLst>
                                  <p:childTnLst>
                                    <p:set>
                                      <p:cBhvr>
                                        <p:cTn id="36" dur="1" fill="hold">
                                          <p:stCondLst>
                                            <p:cond delay="0"/>
                                          </p:stCondLst>
                                        </p:cTn>
                                        <p:tgtEl>
                                          <p:spTgt spid="4099">
                                            <p:txEl>
                                              <p:pRg st="7" end="7"/>
                                            </p:txEl>
                                          </p:spTgt>
                                        </p:tgtEl>
                                        <p:attrNameLst>
                                          <p:attrName>style.visibility</p:attrName>
                                        </p:attrNameLst>
                                      </p:cBhvr>
                                      <p:to>
                                        <p:strVal val="visible"/>
                                      </p:to>
                                    </p:set>
                                    <p:animEffect transition="in" filter="slide(fromBottom)">
                                      <p:cBhvr>
                                        <p:cTn id="37" dur="500"/>
                                        <p:tgtEl>
                                          <p:spTgt spid="4099">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nodeType="clickEffect">
                                  <p:stCondLst>
                                    <p:cond delay="0"/>
                                  </p:stCondLst>
                                  <p:childTnLst>
                                    <p:set>
                                      <p:cBhvr>
                                        <p:cTn id="41" dur="1" fill="hold">
                                          <p:stCondLst>
                                            <p:cond delay="0"/>
                                          </p:stCondLst>
                                        </p:cTn>
                                        <p:tgtEl>
                                          <p:spTgt spid="4099">
                                            <p:txEl>
                                              <p:pRg st="8" end="8"/>
                                            </p:txEl>
                                          </p:spTgt>
                                        </p:tgtEl>
                                        <p:attrNameLst>
                                          <p:attrName>style.visibility</p:attrName>
                                        </p:attrNameLst>
                                      </p:cBhvr>
                                      <p:to>
                                        <p:strVal val="visible"/>
                                      </p:to>
                                    </p:set>
                                    <p:animEffect transition="in" filter="slide(fromBottom)">
                                      <p:cBhvr>
                                        <p:cTn id="42" dur="500"/>
                                        <p:tgtEl>
                                          <p:spTgt spid="4099">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nodeType="clickEffect">
                                  <p:stCondLst>
                                    <p:cond delay="0"/>
                                  </p:stCondLst>
                                  <p:childTnLst>
                                    <p:set>
                                      <p:cBhvr>
                                        <p:cTn id="46" dur="1" fill="hold">
                                          <p:stCondLst>
                                            <p:cond delay="0"/>
                                          </p:stCondLst>
                                        </p:cTn>
                                        <p:tgtEl>
                                          <p:spTgt spid="4099">
                                            <p:txEl>
                                              <p:pRg st="9" end="9"/>
                                            </p:txEl>
                                          </p:spTgt>
                                        </p:tgtEl>
                                        <p:attrNameLst>
                                          <p:attrName>style.visibility</p:attrName>
                                        </p:attrNameLst>
                                      </p:cBhvr>
                                      <p:to>
                                        <p:strVal val="visible"/>
                                      </p:to>
                                    </p:set>
                                    <p:animEffect transition="in" filter="slide(fromBottom)">
                                      <p:cBhvr>
                                        <p:cTn id="47" dur="500"/>
                                        <p:tgtEl>
                                          <p:spTgt spid="4099">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2" presetClass="entr" presetSubtype="4" fill="hold" nodeType="clickEffect">
                                  <p:stCondLst>
                                    <p:cond delay="0"/>
                                  </p:stCondLst>
                                  <p:childTnLst>
                                    <p:set>
                                      <p:cBhvr>
                                        <p:cTn id="51" dur="1" fill="hold">
                                          <p:stCondLst>
                                            <p:cond delay="0"/>
                                          </p:stCondLst>
                                        </p:cTn>
                                        <p:tgtEl>
                                          <p:spTgt spid="4099">
                                            <p:txEl>
                                              <p:pRg st="10" end="10"/>
                                            </p:txEl>
                                          </p:spTgt>
                                        </p:tgtEl>
                                        <p:attrNameLst>
                                          <p:attrName>style.visibility</p:attrName>
                                        </p:attrNameLst>
                                      </p:cBhvr>
                                      <p:to>
                                        <p:strVal val="visible"/>
                                      </p:to>
                                    </p:set>
                                    <p:animEffect transition="in" filter="slide(fromBottom)">
                                      <p:cBhvr>
                                        <p:cTn id="52" dur="500"/>
                                        <p:tgtEl>
                                          <p:spTgt spid="4099">
                                            <p:txEl>
                                              <p:pRg st="10" end="1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2" presetClass="entr" presetSubtype="4" fill="hold" nodeType="clickEffect">
                                  <p:stCondLst>
                                    <p:cond delay="0"/>
                                  </p:stCondLst>
                                  <p:childTnLst>
                                    <p:set>
                                      <p:cBhvr>
                                        <p:cTn id="56" dur="1" fill="hold">
                                          <p:stCondLst>
                                            <p:cond delay="0"/>
                                          </p:stCondLst>
                                        </p:cTn>
                                        <p:tgtEl>
                                          <p:spTgt spid="4099">
                                            <p:txEl>
                                              <p:pRg st="11" end="11"/>
                                            </p:txEl>
                                          </p:spTgt>
                                        </p:tgtEl>
                                        <p:attrNameLst>
                                          <p:attrName>style.visibility</p:attrName>
                                        </p:attrNameLst>
                                      </p:cBhvr>
                                      <p:to>
                                        <p:strVal val="visible"/>
                                      </p:to>
                                    </p:set>
                                    <p:animEffect transition="in" filter="slide(fromBottom)">
                                      <p:cBhvr>
                                        <p:cTn id="57" dur="500"/>
                                        <p:tgtEl>
                                          <p:spTgt spid="4099">
                                            <p:txEl>
                                              <p:pRg st="11" end="11"/>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2" presetClass="entr" presetSubtype="4" fill="hold" nodeType="clickEffect">
                                  <p:stCondLst>
                                    <p:cond delay="0"/>
                                  </p:stCondLst>
                                  <p:childTnLst>
                                    <p:set>
                                      <p:cBhvr>
                                        <p:cTn id="61" dur="1" fill="hold">
                                          <p:stCondLst>
                                            <p:cond delay="0"/>
                                          </p:stCondLst>
                                        </p:cTn>
                                        <p:tgtEl>
                                          <p:spTgt spid="4099">
                                            <p:txEl>
                                              <p:pRg st="12" end="12"/>
                                            </p:txEl>
                                          </p:spTgt>
                                        </p:tgtEl>
                                        <p:attrNameLst>
                                          <p:attrName>style.visibility</p:attrName>
                                        </p:attrNameLst>
                                      </p:cBhvr>
                                      <p:to>
                                        <p:strVal val="visible"/>
                                      </p:to>
                                    </p:set>
                                    <p:animEffect transition="in" filter="slide(fromBottom)">
                                      <p:cBhvr>
                                        <p:cTn id="62" dur="500"/>
                                        <p:tgtEl>
                                          <p:spTgt spid="4099">
                                            <p:txEl>
                                              <p:pRg st="12" end="12"/>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2" presetClass="entr" presetSubtype="4" fill="hold" nodeType="clickEffect">
                                  <p:stCondLst>
                                    <p:cond delay="0"/>
                                  </p:stCondLst>
                                  <p:childTnLst>
                                    <p:set>
                                      <p:cBhvr>
                                        <p:cTn id="66" dur="1" fill="hold">
                                          <p:stCondLst>
                                            <p:cond delay="0"/>
                                          </p:stCondLst>
                                        </p:cTn>
                                        <p:tgtEl>
                                          <p:spTgt spid="4099">
                                            <p:txEl>
                                              <p:pRg st="13" end="13"/>
                                            </p:txEl>
                                          </p:spTgt>
                                        </p:tgtEl>
                                        <p:attrNameLst>
                                          <p:attrName>style.visibility</p:attrName>
                                        </p:attrNameLst>
                                      </p:cBhvr>
                                      <p:to>
                                        <p:strVal val="visible"/>
                                      </p:to>
                                    </p:set>
                                    <p:animEffect transition="in" filter="slide(fromBottom)">
                                      <p:cBhvr>
                                        <p:cTn id="67" dur="500"/>
                                        <p:tgtEl>
                                          <p:spTgt spid="4099">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60BD1670-D558-4F16-A744-74DD195709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412875"/>
            <a:ext cx="41910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3">
            <a:extLst>
              <a:ext uri="{FF2B5EF4-FFF2-40B4-BE49-F238E27FC236}">
                <a16:creationId xmlns:a16="http://schemas.microsoft.com/office/drawing/2014/main" id="{33B4AEC1-8CCC-4339-B368-AFC88AF2A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1484313"/>
            <a:ext cx="4033837"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 Box 4">
            <a:extLst>
              <a:ext uri="{FF2B5EF4-FFF2-40B4-BE49-F238E27FC236}">
                <a16:creationId xmlns:a16="http://schemas.microsoft.com/office/drawing/2014/main" id="{9AA8414C-E008-422C-9BE4-64BF754C1C8B}"/>
              </a:ext>
            </a:extLst>
          </p:cNvPr>
          <p:cNvSpPr txBox="1">
            <a:spLocks noChangeArrowheads="1"/>
          </p:cNvSpPr>
          <p:nvPr/>
        </p:nvSpPr>
        <p:spPr bwMode="auto">
          <a:xfrm>
            <a:off x="4800600" y="4648200"/>
            <a:ext cx="3810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A</a:t>
            </a:r>
            <a:r>
              <a:rPr lang="en-US" altLang="zh-CN" b="1"/>
              <a:t> </a:t>
            </a:r>
            <a:r>
              <a:rPr lang="en-US" altLang="zh-CN" b="1" i="1"/>
              <a:t>colliding</a:t>
            </a:r>
            <a:r>
              <a:rPr lang="en-US" altLang="zh-CN" b="1"/>
              <a:t> </a:t>
            </a:r>
            <a:r>
              <a:rPr lang="en-US" altLang="zh-CN" b="1" i="1"/>
              <a:t>pair</a:t>
            </a:r>
            <a:r>
              <a:rPr lang="en-US" altLang="zh-CN" b="1"/>
              <a:t> </a:t>
            </a:r>
            <a:r>
              <a:rPr lang="en-US" altLang="zh-CN" b="1" i="1"/>
              <a:t>of</a:t>
            </a:r>
            <a:r>
              <a:rPr lang="en-US" altLang="zh-CN" b="1"/>
              <a:t> </a:t>
            </a:r>
            <a:r>
              <a:rPr lang="en-US" altLang="zh-CN" b="1" i="1"/>
              <a:t>galaxies with</a:t>
            </a:r>
            <a:r>
              <a:rPr lang="en-US" altLang="zh-CN" b="1"/>
              <a:t> </a:t>
            </a:r>
            <a:r>
              <a:rPr lang="en-US" altLang="zh-CN" b="1" i="1"/>
              <a:t>“antennae”</a:t>
            </a:r>
            <a:r>
              <a:rPr lang="en-US" altLang="zh-CN" b="1"/>
              <a:t> </a:t>
            </a:r>
            <a:r>
              <a:rPr lang="zh-CN" altLang="en-US" b="1"/>
              <a:t>（天线碰撞星系）</a:t>
            </a:r>
          </a:p>
        </p:txBody>
      </p:sp>
      <p:sp>
        <p:nvSpPr>
          <p:cNvPr id="36869" name="Text Box 5">
            <a:extLst>
              <a:ext uri="{FF2B5EF4-FFF2-40B4-BE49-F238E27FC236}">
                <a16:creationId xmlns:a16="http://schemas.microsoft.com/office/drawing/2014/main" id="{D85D74EF-A88F-461A-BC3D-D08013649298}"/>
              </a:ext>
            </a:extLst>
          </p:cNvPr>
          <p:cNvSpPr txBox="1">
            <a:spLocks noChangeArrowheads="1"/>
          </p:cNvSpPr>
          <p:nvPr/>
        </p:nvSpPr>
        <p:spPr bwMode="auto">
          <a:xfrm>
            <a:off x="533400" y="4648200"/>
            <a:ext cx="4038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A</a:t>
            </a:r>
            <a:r>
              <a:rPr lang="en-US" altLang="zh-CN" b="1"/>
              <a:t> </a:t>
            </a:r>
            <a:r>
              <a:rPr lang="en-US" altLang="zh-CN" b="1" i="1"/>
              <a:t>simulated</a:t>
            </a:r>
            <a:r>
              <a:rPr lang="en-US" altLang="zh-CN" b="1"/>
              <a:t> </a:t>
            </a:r>
            <a:r>
              <a:rPr lang="en-US" altLang="zh-CN" b="1" i="1"/>
              <a:t>collision between</a:t>
            </a:r>
            <a:r>
              <a:rPr lang="en-US" altLang="zh-CN" b="1"/>
              <a:t> </a:t>
            </a:r>
            <a:r>
              <a:rPr lang="en-US" altLang="zh-CN" b="1" i="1"/>
              <a:t>two</a:t>
            </a:r>
            <a:r>
              <a:rPr lang="en-US" altLang="zh-CN" b="1"/>
              <a:t> </a:t>
            </a:r>
            <a:r>
              <a:rPr lang="en-US" altLang="zh-CN" b="1" i="1"/>
              <a:t>galaxies</a:t>
            </a:r>
            <a:r>
              <a:rPr lang="zh-CN" altLang="en-US" b="1" i="1"/>
              <a:t>（两星系间碰撞模拟</a:t>
            </a:r>
            <a:r>
              <a:rPr lang="zh-CN" altLang="en-US" b="1"/>
              <a:t> ）</a:t>
            </a:r>
          </a:p>
        </p:txBody>
      </p:sp>
      <p:sp>
        <p:nvSpPr>
          <p:cNvPr id="36870" name="AutoShape 6">
            <a:hlinkClick r:id="rId4" action="ppaction://hlinksldjump" highlightClick="1"/>
            <a:extLst>
              <a:ext uri="{FF2B5EF4-FFF2-40B4-BE49-F238E27FC236}">
                <a16:creationId xmlns:a16="http://schemas.microsoft.com/office/drawing/2014/main" id="{2D6585DD-9DF0-4BE6-B658-34078FED83D0}"/>
              </a:ext>
            </a:extLst>
          </p:cNvPr>
          <p:cNvSpPr>
            <a:spLocks noChangeArrowheads="1"/>
          </p:cNvSpPr>
          <p:nvPr/>
        </p:nvSpPr>
        <p:spPr bwMode="auto">
          <a:xfrm>
            <a:off x="8172450" y="5876925"/>
            <a:ext cx="504825" cy="503238"/>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strips dir="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6" name="Picture 4" descr="16">
            <a:extLst>
              <a:ext uri="{FF2B5EF4-FFF2-40B4-BE49-F238E27FC236}">
                <a16:creationId xmlns:a16="http://schemas.microsoft.com/office/drawing/2014/main" id="{A352E4F4-AFD6-4F6D-A42A-119289389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981075"/>
            <a:ext cx="8497887" cy="4354513"/>
          </a:xfrm>
          <a:prstGeom prst="rect">
            <a:avLst/>
          </a:prstGeom>
          <a:noFill/>
          <a:extLst>
            <a:ext uri="{909E8E84-426E-40DD-AFC4-6F175D3DCCD1}">
              <a14:hiddenFill xmlns:a14="http://schemas.microsoft.com/office/drawing/2010/main">
                <a:solidFill>
                  <a:srgbClr val="FFFFFF"/>
                </a:solidFill>
              </a14:hiddenFill>
            </a:ext>
          </a:extLst>
        </p:spPr>
      </p:pic>
      <p:sp>
        <p:nvSpPr>
          <p:cNvPr id="146437" name="AutoShape 5">
            <a:hlinkClick r:id="rId3" action="ppaction://hlinksldjump" highlightClick="1"/>
            <a:extLst>
              <a:ext uri="{FF2B5EF4-FFF2-40B4-BE49-F238E27FC236}">
                <a16:creationId xmlns:a16="http://schemas.microsoft.com/office/drawing/2014/main" id="{E9A9813C-3A6C-4AD2-A600-CBAFDB6E5027}"/>
              </a:ext>
            </a:extLst>
          </p:cNvPr>
          <p:cNvSpPr>
            <a:spLocks noChangeArrowheads="1"/>
          </p:cNvSpPr>
          <p:nvPr/>
        </p:nvSpPr>
        <p:spPr bwMode="auto">
          <a:xfrm>
            <a:off x="8027988" y="5949950"/>
            <a:ext cx="647700" cy="503238"/>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6" name="Picture 4" descr="本星系群">
            <a:extLst>
              <a:ext uri="{FF2B5EF4-FFF2-40B4-BE49-F238E27FC236}">
                <a16:creationId xmlns:a16="http://schemas.microsoft.com/office/drawing/2014/main" id="{BA0D2DA6-BB6E-4B17-B5F7-3AC565F45E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620713"/>
            <a:ext cx="5832475" cy="4270375"/>
          </a:xfrm>
          <a:prstGeom prst="rect">
            <a:avLst/>
          </a:prstGeom>
          <a:noFill/>
          <a:extLst>
            <a:ext uri="{909E8E84-426E-40DD-AFC4-6F175D3DCCD1}">
              <a14:hiddenFill xmlns:a14="http://schemas.microsoft.com/office/drawing/2010/main">
                <a:solidFill>
                  <a:srgbClr val="FFFFFF"/>
                </a:solidFill>
              </a14:hiddenFill>
            </a:ext>
          </a:extLst>
        </p:spPr>
      </p:pic>
      <p:sp>
        <p:nvSpPr>
          <p:cNvPr id="141317" name="Text Box 5">
            <a:extLst>
              <a:ext uri="{FF2B5EF4-FFF2-40B4-BE49-F238E27FC236}">
                <a16:creationId xmlns:a16="http://schemas.microsoft.com/office/drawing/2014/main" id="{4403E1CE-9010-48AC-B51D-6691E19AF26A}"/>
              </a:ext>
            </a:extLst>
          </p:cNvPr>
          <p:cNvSpPr txBox="1">
            <a:spLocks noChangeArrowheads="1"/>
          </p:cNvSpPr>
          <p:nvPr/>
        </p:nvSpPr>
        <p:spPr bwMode="auto">
          <a:xfrm>
            <a:off x="2700338" y="5157788"/>
            <a:ext cx="33829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a:t>本星系群</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41" name="Picture 5" descr="星团">
            <a:extLst>
              <a:ext uri="{FF2B5EF4-FFF2-40B4-BE49-F238E27FC236}">
                <a16:creationId xmlns:a16="http://schemas.microsoft.com/office/drawing/2014/main" id="{11F255D4-0C02-4BB9-8C3F-0B62EDC4BA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581025"/>
            <a:ext cx="6696075" cy="4071938"/>
          </a:xfrm>
          <a:prstGeom prst="rect">
            <a:avLst/>
          </a:prstGeom>
          <a:noFill/>
          <a:extLst>
            <a:ext uri="{909E8E84-426E-40DD-AFC4-6F175D3DCCD1}">
              <a14:hiddenFill xmlns:a14="http://schemas.microsoft.com/office/drawing/2010/main">
                <a:solidFill>
                  <a:srgbClr val="FFFFFF"/>
                </a:solidFill>
              </a14:hiddenFill>
            </a:ext>
          </a:extLst>
        </p:spPr>
      </p:pic>
      <p:sp>
        <p:nvSpPr>
          <p:cNvPr id="142342" name="Text Box 6">
            <a:extLst>
              <a:ext uri="{FF2B5EF4-FFF2-40B4-BE49-F238E27FC236}">
                <a16:creationId xmlns:a16="http://schemas.microsoft.com/office/drawing/2014/main" id="{2DC82E69-BB33-4D43-852F-CC0F7E5DB7CC}"/>
              </a:ext>
            </a:extLst>
          </p:cNvPr>
          <p:cNvSpPr txBox="1">
            <a:spLocks noChangeArrowheads="1"/>
          </p:cNvSpPr>
          <p:nvPr/>
        </p:nvSpPr>
        <p:spPr bwMode="auto">
          <a:xfrm>
            <a:off x="3635375" y="5084763"/>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a:t>星 团</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8" name="Picture 4" descr="超星系团">
            <a:extLst>
              <a:ext uri="{FF2B5EF4-FFF2-40B4-BE49-F238E27FC236}">
                <a16:creationId xmlns:a16="http://schemas.microsoft.com/office/drawing/2014/main" id="{BDEEA467-280F-476D-B652-32BCD990D9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549275"/>
            <a:ext cx="4484687" cy="4445000"/>
          </a:xfrm>
          <a:prstGeom prst="rect">
            <a:avLst/>
          </a:prstGeom>
          <a:noFill/>
          <a:extLst>
            <a:ext uri="{909E8E84-426E-40DD-AFC4-6F175D3DCCD1}">
              <a14:hiddenFill xmlns:a14="http://schemas.microsoft.com/office/drawing/2010/main">
                <a:solidFill>
                  <a:srgbClr val="FFFFFF"/>
                </a:solidFill>
              </a14:hiddenFill>
            </a:ext>
          </a:extLst>
        </p:spPr>
      </p:pic>
      <p:sp>
        <p:nvSpPr>
          <p:cNvPr id="144389" name="Text Box 5">
            <a:extLst>
              <a:ext uri="{FF2B5EF4-FFF2-40B4-BE49-F238E27FC236}">
                <a16:creationId xmlns:a16="http://schemas.microsoft.com/office/drawing/2014/main" id="{D7B3700B-186F-4CEB-8F01-59EEF9450742}"/>
              </a:ext>
            </a:extLst>
          </p:cNvPr>
          <p:cNvSpPr txBox="1">
            <a:spLocks noChangeArrowheads="1"/>
          </p:cNvSpPr>
          <p:nvPr/>
        </p:nvSpPr>
        <p:spPr bwMode="auto">
          <a:xfrm>
            <a:off x="3203575" y="5589588"/>
            <a:ext cx="25923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b="1"/>
              <a:t>超星系团</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4818" name="Picture 2">
            <a:extLst>
              <a:ext uri="{FF2B5EF4-FFF2-40B4-BE49-F238E27FC236}">
                <a16:creationId xmlns:a16="http://schemas.microsoft.com/office/drawing/2014/main" id="{3DFBC680-5363-491F-9949-5B93389D5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04800"/>
            <a:ext cx="7273925"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ext Box 3">
            <a:extLst>
              <a:ext uri="{FF2B5EF4-FFF2-40B4-BE49-F238E27FC236}">
                <a16:creationId xmlns:a16="http://schemas.microsoft.com/office/drawing/2014/main" id="{6BDD9D57-EFEA-4065-A1C8-34CE3F862743}"/>
              </a:ext>
            </a:extLst>
          </p:cNvPr>
          <p:cNvSpPr txBox="1">
            <a:spLocks noChangeArrowheads="1"/>
          </p:cNvSpPr>
          <p:nvPr/>
        </p:nvSpPr>
        <p:spPr bwMode="auto">
          <a:xfrm>
            <a:off x="1042988" y="5949950"/>
            <a:ext cx="7489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i="1"/>
          </a:p>
        </p:txBody>
      </p:sp>
      <p:sp>
        <p:nvSpPr>
          <p:cNvPr id="34820" name="Text Box 4">
            <a:extLst>
              <a:ext uri="{FF2B5EF4-FFF2-40B4-BE49-F238E27FC236}">
                <a16:creationId xmlns:a16="http://schemas.microsoft.com/office/drawing/2014/main" id="{345EEB06-0BC0-4D92-AD51-F8511319D70F}"/>
              </a:ext>
            </a:extLst>
          </p:cNvPr>
          <p:cNvSpPr txBox="1">
            <a:spLocks noChangeArrowheads="1"/>
          </p:cNvSpPr>
          <p:nvPr/>
        </p:nvSpPr>
        <p:spPr bwMode="auto">
          <a:xfrm>
            <a:off x="3349625" y="5661025"/>
            <a:ext cx="2590800" cy="519113"/>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b="1"/>
              <a:t>星系团</a:t>
            </a:r>
          </a:p>
        </p:txBody>
      </p:sp>
      <p:sp>
        <p:nvSpPr>
          <p:cNvPr id="34821" name="AutoShape 5">
            <a:hlinkClick r:id="rId4" action="ppaction://hlinksldjump" highlightClick="1"/>
            <a:extLst>
              <a:ext uri="{FF2B5EF4-FFF2-40B4-BE49-F238E27FC236}">
                <a16:creationId xmlns:a16="http://schemas.microsoft.com/office/drawing/2014/main" id="{9C4E6953-07C1-4D49-9080-B6239EEC7695}"/>
              </a:ext>
            </a:extLst>
          </p:cNvPr>
          <p:cNvSpPr>
            <a:spLocks noChangeArrowheads="1"/>
          </p:cNvSpPr>
          <p:nvPr/>
        </p:nvSpPr>
        <p:spPr bwMode="auto">
          <a:xfrm>
            <a:off x="8172450" y="5876925"/>
            <a:ext cx="504825" cy="503238"/>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strips dir="rd"/>
  </p:transition>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5" name="Text Box 3">
            <a:extLst>
              <a:ext uri="{FF2B5EF4-FFF2-40B4-BE49-F238E27FC236}">
                <a16:creationId xmlns:a16="http://schemas.microsoft.com/office/drawing/2014/main" id="{2A6141D5-C8B0-4056-96A5-131D1727B4B8}"/>
              </a:ext>
            </a:extLst>
          </p:cNvPr>
          <p:cNvSpPr txBox="1">
            <a:spLocks noChangeArrowheads="1"/>
          </p:cNvSpPr>
          <p:nvPr/>
        </p:nvSpPr>
        <p:spPr bwMode="auto">
          <a:xfrm>
            <a:off x="2627313" y="5734050"/>
            <a:ext cx="3657600" cy="519113"/>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b="1"/>
              <a:t>银河系的形成示意图</a:t>
            </a:r>
          </a:p>
        </p:txBody>
      </p:sp>
      <p:pic>
        <p:nvPicPr>
          <p:cNvPr id="54277" name="Picture 5" descr="银河系形成">
            <a:extLst>
              <a:ext uri="{FF2B5EF4-FFF2-40B4-BE49-F238E27FC236}">
                <a16:creationId xmlns:a16="http://schemas.microsoft.com/office/drawing/2014/main" id="{ABE09EF2-5817-4379-A0BB-B2626E0C17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639763"/>
            <a:ext cx="4968875" cy="49355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trips dir="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60" name="Picture 4" descr="星系演变（1）">
            <a:extLst>
              <a:ext uri="{FF2B5EF4-FFF2-40B4-BE49-F238E27FC236}">
                <a16:creationId xmlns:a16="http://schemas.microsoft.com/office/drawing/2014/main" id="{7188A7EA-D9B5-4EC4-9991-B1D463B23C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404813"/>
            <a:ext cx="6735763" cy="1784350"/>
          </a:xfrm>
          <a:prstGeom prst="rect">
            <a:avLst/>
          </a:prstGeom>
          <a:noFill/>
          <a:extLst>
            <a:ext uri="{909E8E84-426E-40DD-AFC4-6F175D3DCCD1}">
              <a14:hiddenFill xmlns:a14="http://schemas.microsoft.com/office/drawing/2010/main">
                <a:solidFill>
                  <a:srgbClr val="FFFFFF"/>
                </a:solidFill>
              </a14:hiddenFill>
            </a:ext>
          </a:extLst>
        </p:spPr>
      </p:pic>
      <p:pic>
        <p:nvPicPr>
          <p:cNvPr id="147461" name="Picture 5" descr="星系演变（2）">
            <a:extLst>
              <a:ext uri="{FF2B5EF4-FFF2-40B4-BE49-F238E27FC236}">
                <a16:creationId xmlns:a16="http://schemas.microsoft.com/office/drawing/2014/main" id="{C480DF10-1E4C-4BD9-8A09-3D0C85BA6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2276475"/>
            <a:ext cx="3995737" cy="4030663"/>
          </a:xfrm>
          <a:prstGeom prst="rect">
            <a:avLst/>
          </a:prstGeom>
          <a:noFill/>
          <a:extLst>
            <a:ext uri="{909E8E84-426E-40DD-AFC4-6F175D3DCCD1}">
              <a14:hiddenFill xmlns:a14="http://schemas.microsoft.com/office/drawing/2010/main">
                <a:solidFill>
                  <a:srgbClr val="FFFFFF"/>
                </a:solidFill>
              </a14:hiddenFill>
            </a:ext>
          </a:extLst>
        </p:spPr>
      </p:pic>
      <p:sp>
        <p:nvSpPr>
          <p:cNvPr id="147462" name="Text Box 6">
            <a:extLst>
              <a:ext uri="{FF2B5EF4-FFF2-40B4-BE49-F238E27FC236}">
                <a16:creationId xmlns:a16="http://schemas.microsoft.com/office/drawing/2014/main" id="{D0F26664-974E-4475-B273-71F5AC73F8C3}"/>
              </a:ext>
            </a:extLst>
          </p:cNvPr>
          <p:cNvSpPr txBox="1">
            <a:spLocks noChangeArrowheads="1"/>
          </p:cNvSpPr>
          <p:nvPr/>
        </p:nvSpPr>
        <p:spPr bwMode="auto">
          <a:xfrm>
            <a:off x="1403350" y="3068638"/>
            <a:ext cx="576263"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t>星系的演变</a:t>
            </a:r>
          </a:p>
        </p:txBody>
      </p:sp>
      <p:sp>
        <p:nvSpPr>
          <p:cNvPr id="147463" name="AutoShape 7">
            <a:hlinkClick r:id="rId4" action="ppaction://hlinksldjump" highlightClick="1"/>
            <a:extLst>
              <a:ext uri="{FF2B5EF4-FFF2-40B4-BE49-F238E27FC236}">
                <a16:creationId xmlns:a16="http://schemas.microsoft.com/office/drawing/2014/main" id="{F0CD8851-5213-42C7-8A00-46C972C48984}"/>
              </a:ext>
            </a:extLst>
          </p:cNvPr>
          <p:cNvSpPr>
            <a:spLocks noChangeArrowheads="1"/>
          </p:cNvSpPr>
          <p:nvPr/>
        </p:nvSpPr>
        <p:spPr bwMode="auto">
          <a:xfrm>
            <a:off x="8172450" y="5876925"/>
            <a:ext cx="504825" cy="503238"/>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WordArt 2">
            <a:extLst>
              <a:ext uri="{FF2B5EF4-FFF2-40B4-BE49-F238E27FC236}">
                <a16:creationId xmlns:a16="http://schemas.microsoft.com/office/drawing/2014/main" id="{F1173D09-0FF4-42DF-A40A-50C0C133F6C6}"/>
              </a:ext>
            </a:extLst>
          </p:cNvPr>
          <p:cNvSpPr>
            <a:spLocks noChangeArrowheads="1" noChangeShapeType="1" noTextEdit="1"/>
          </p:cNvSpPr>
          <p:nvPr/>
        </p:nvSpPr>
        <p:spPr bwMode="auto">
          <a:xfrm>
            <a:off x="1979613" y="1773238"/>
            <a:ext cx="4465637" cy="2370137"/>
          </a:xfrm>
          <a:prstGeom prst="rect">
            <a:avLst/>
          </a:prstGeom>
          <a:extLst>
            <a:ext uri="{AF507438-7753-43E0-B8FC-AC1667EBCBE1}">
              <a14:hiddenEffects xmlns:a14="http://schemas.microsoft.com/office/drawing/2010/main">
                <a:effectLst/>
              </a14:hiddenEffects>
            </a:ext>
          </a:extLst>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contourClr>
                <a:srgbClr val="FFE701"/>
              </a:contourClr>
            </a:sp3d>
          </a:bodyPr>
          <a:lstStyle/>
          <a:p>
            <a:pPr algn="ctr"/>
            <a:r>
              <a:rPr lang="zh-CN" altLang="en-US" sz="3600" kern="10">
                <a:ln w="9525">
                  <a:round/>
                  <a:headEnd/>
                  <a:tailEnd/>
                </a:ln>
                <a:gradFill rotWithShape="0">
                  <a:gsLst>
                    <a:gs pos="0">
                      <a:srgbClr val="FFE701"/>
                    </a:gs>
                    <a:gs pos="100000">
                      <a:srgbClr val="FE3E02"/>
                    </a:gs>
                  </a:gsLst>
                  <a:lin ang="5400000" scaled="1"/>
                </a:gradFill>
                <a:latin typeface="宋体" panose="02010600030101010101" pitchFamily="2" charset="-122"/>
              </a:rPr>
              <a:t>谢谢听讲</a:t>
            </a:r>
          </a:p>
        </p:txBody>
      </p:sp>
      <p:sp>
        <p:nvSpPr>
          <p:cNvPr id="69635" name="Text Box 3">
            <a:extLst>
              <a:ext uri="{FF2B5EF4-FFF2-40B4-BE49-F238E27FC236}">
                <a16:creationId xmlns:a16="http://schemas.microsoft.com/office/drawing/2014/main" id="{9DDD1B7D-0BA1-4988-812E-141E7D380B24}"/>
              </a:ext>
            </a:extLst>
          </p:cNvPr>
          <p:cNvSpPr txBox="1">
            <a:spLocks noChangeArrowheads="1"/>
          </p:cNvSpPr>
          <p:nvPr/>
        </p:nvSpPr>
        <p:spPr bwMode="auto">
          <a:xfrm>
            <a:off x="4500563" y="3933825"/>
            <a:ext cx="32400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a:ea typeface="隶书" panose="02010509060101010101" pitchFamily="49" charset="-122"/>
              </a:rPr>
              <a:t>第十一章结束</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a:extLst>
              <a:ext uri="{FF2B5EF4-FFF2-40B4-BE49-F238E27FC236}">
                <a16:creationId xmlns:a16="http://schemas.microsoft.com/office/drawing/2014/main" id="{6482BB1C-2982-49EF-B44F-A2A45A0F252D}"/>
              </a:ext>
            </a:extLst>
          </p:cNvPr>
          <p:cNvSpPr>
            <a:spLocks noGrp="1" noRot="1" noChangeArrowheads="1"/>
          </p:cNvSpPr>
          <p:nvPr>
            <p:ph type="body" idx="1"/>
          </p:nvPr>
        </p:nvSpPr>
        <p:spPr>
          <a:xfrm>
            <a:off x="323850" y="1052513"/>
            <a:ext cx="8540750" cy="4498975"/>
          </a:xfrm>
        </p:spPr>
        <p:txBody>
          <a:bodyPr/>
          <a:lstStyle/>
          <a:p>
            <a:pPr>
              <a:lnSpc>
                <a:spcPct val="80000"/>
              </a:lnSpc>
              <a:buFont typeface="Wingdings" panose="05000000000000000000" pitchFamily="2" charset="2"/>
              <a:buNone/>
            </a:pPr>
            <a:r>
              <a:rPr lang="en-US" altLang="zh-CN" sz="2800" b="1">
                <a:latin typeface="宋体" panose="02010600030101010101" pitchFamily="2" charset="-122"/>
              </a:rPr>
              <a:t>§11.4</a:t>
            </a:r>
            <a:r>
              <a:rPr lang="zh-CN" altLang="en-US" sz="2800" b="1">
                <a:latin typeface="宋体" panose="02010600030101010101" pitchFamily="2" charset="-122"/>
              </a:rPr>
              <a:t>星系团和总星系</a:t>
            </a:r>
          </a:p>
          <a:p>
            <a:pPr>
              <a:lnSpc>
                <a:spcPct val="80000"/>
              </a:lnSpc>
              <a:buFont typeface="Wingdings" panose="05000000000000000000" pitchFamily="2" charset="2"/>
              <a:buNone/>
            </a:pPr>
            <a:r>
              <a:rPr lang="zh-CN" altLang="en-US" sz="2800" b="1">
                <a:latin typeface="宋体" panose="02010600030101010101" pitchFamily="2" charset="-122"/>
              </a:rPr>
              <a:t>  </a:t>
            </a:r>
            <a:r>
              <a:rPr lang="zh-CN" altLang="en-US" sz="2800" b="1">
                <a:solidFill>
                  <a:srgbClr val="FF3300"/>
                </a:solidFill>
                <a:latin typeface="宋体" panose="02010600030101010101" pitchFamily="2" charset="-122"/>
              </a:rPr>
              <a:t>天体系统有级别和大小，如：</a:t>
            </a:r>
          </a:p>
          <a:p>
            <a:pPr>
              <a:lnSpc>
                <a:spcPct val="80000"/>
              </a:lnSpc>
              <a:buFont typeface="Wingdings" panose="05000000000000000000" pitchFamily="2" charset="2"/>
              <a:buNone/>
            </a:pPr>
            <a:r>
              <a:rPr lang="zh-CN" altLang="en-US" sz="2000" b="1">
                <a:solidFill>
                  <a:srgbClr val="FF3300"/>
                </a:solidFill>
                <a:latin typeface="宋体" panose="02010600030101010101" pitchFamily="2" charset="-122"/>
              </a:rPr>
              <a:t>地月系、太阳系、银河系、河外星系、双重星系</a:t>
            </a:r>
            <a:r>
              <a:rPr lang="en-US" altLang="zh-CN" sz="2000" b="1">
                <a:solidFill>
                  <a:srgbClr val="FF3300"/>
                </a:solidFill>
                <a:latin typeface="宋体" panose="02010600030101010101" pitchFamily="2" charset="-122"/>
              </a:rPr>
              <a:t>……</a:t>
            </a:r>
          </a:p>
          <a:p>
            <a:pPr>
              <a:lnSpc>
                <a:spcPct val="80000"/>
              </a:lnSpc>
              <a:buFont typeface="Wingdings" panose="05000000000000000000" pitchFamily="2" charset="2"/>
              <a:buNone/>
            </a:pPr>
            <a:r>
              <a:rPr lang="zh-CN" altLang="en-US" sz="2800" b="1">
                <a:latin typeface="宋体" panose="02010600030101010101" pitchFamily="2" charset="-122"/>
              </a:rPr>
              <a:t>一、双重星系和多重星系</a:t>
            </a:r>
          </a:p>
          <a:p>
            <a:pPr>
              <a:lnSpc>
                <a:spcPct val="80000"/>
              </a:lnSpc>
              <a:buFont typeface="Wingdings" panose="05000000000000000000" pitchFamily="2" charset="2"/>
              <a:buNone/>
            </a:pPr>
            <a:r>
              <a:rPr lang="zh-CN" altLang="en-US" sz="2800" b="1">
                <a:latin typeface="宋体" panose="02010600030101010101" pitchFamily="2" charset="-122"/>
              </a:rPr>
              <a:t>二、星系群和星系团</a:t>
            </a:r>
          </a:p>
          <a:p>
            <a:pPr>
              <a:lnSpc>
                <a:spcPct val="80000"/>
              </a:lnSpc>
              <a:buFont typeface="Wingdings" panose="05000000000000000000" pitchFamily="2" charset="2"/>
              <a:buNone/>
            </a:pPr>
            <a:r>
              <a:rPr lang="zh-CN" altLang="en-US" sz="2800" b="1">
                <a:latin typeface="宋体" panose="02010600030101010101" pitchFamily="2" charset="-122"/>
              </a:rPr>
              <a:t>三、总星系－－目前我们认识的宇宙</a:t>
            </a:r>
          </a:p>
          <a:p>
            <a:pPr>
              <a:lnSpc>
                <a:spcPct val="80000"/>
              </a:lnSpc>
              <a:buFont typeface="Wingdings" panose="05000000000000000000" pitchFamily="2" charset="2"/>
              <a:buNone/>
            </a:pPr>
            <a:r>
              <a:rPr lang="zh-CN" altLang="en-US" sz="2800" b="1">
                <a:latin typeface="宋体" panose="02010600030101010101" pitchFamily="2" charset="-122"/>
              </a:rPr>
              <a:t>                </a:t>
            </a:r>
            <a:r>
              <a:rPr lang="zh-CN" altLang="en-US" sz="2800" b="1">
                <a:latin typeface="宋体" panose="02010600030101010101" pitchFamily="2" charset="-122"/>
                <a:hlinkClick r:id="rId2" action="ppaction://hlinksldjump"/>
              </a:rPr>
              <a:t>（见图）</a:t>
            </a:r>
            <a:endParaRPr lang="zh-CN" altLang="en-US" sz="2800" b="1">
              <a:latin typeface="宋体" panose="02010600030101010101" pitchFamily="2" charset="-122"/>
            </a:endParaRPr>
          </a:p>
          <a:p>
            <a:pPr>
              <a:lnSpc>
                <a:spcPct val="80000"/>
              </a:lnSpc>
              <a:buFont typeface="Wingdings" panose="05000000000000000000" pitchFamily="2" charset="2"/>
              <a:buNone/>
            </a:pPr>
            <a:r>
              <a:rPr lang="en-US" altLang="zh-CN" sz="2800" b="1"/>
              <a:t>§11.5</a:t>
            </a:r>
            <a:r>
              <a:rPr lang="zh-CN" altLang="en-US" sz="2800" b="1"/>
              <a:t>星系的起源和演化</a:t>
            </a:r>
          </a:p>
          <a:p>
            <a:pPr>
              <a:lnSpc>
                <a:spcPct val="80000"/>
              </a:lnSpc>
              <a:buFont typeface="Wingdings" panose="05000000000000000000" pitchFamily="2" charset="2"/>
              <a:buNone/>
            </a:pPr>
            <a:r>
              <a:rPr lang="zh-CN" altLang="en-US" sz="2800" b="1"/>
              <a:t>一、银河系的起源和演化（</a:t>
            </a:r>
            <a:r>
              <a:rPr lang="zh-CN" altLang="en-US" sz="2800" b="1">
                <a:hlinkClick r:id="rId3" action="ppaction://hlinksldjump"/>
              </a:rPr>
              <a:t>见图</a:t>
            </a:r>
            <a:r>
              <a:rPr lang="zh-CN" altLang="en-US" sz="2800" b="1"/>
              <a:t>）</a:t>
            </a:r>
          </a:p>
          <a:p>
            <a:pPr>
              <a:lnSpc>
                <a:spcPct val="80000"/>
              </a:lnSpc>
              <a:buFont typeface="Wingdings" panose="05000000000000000000" pitchFamily="2" charset="2"/>
              <a:buNone/>
            </a:pPr>
            <a:r>
              <a:rPr lang="zh-CN" altLang="en-US" sz="2800" b="1"/>
              <a:t>二、河外星系的起源和演化</a:t>
            </a:r>
          </a:p>
          <a:p>
            <a:pPr>
              <a:lnSpc>
                <a:spcPct val="80000"/>
              </a:lnSpc>
              <a:buFont typeface="Wingdings" panose="05000000000000000000" pitchFamily="2" charset="2"/>
              <a:buNone/>
            </a:pPr>
            <a:endParaRPr lang="en-US" altLang="zh-CN" sz="2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with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animEffect transition="in" filter="slide(fromBottom)">
                                      <p:cBhvr>
                                        <p:cTn id="7" dur="500"/>
                                        <p:tgtEl>
                                          <p:spTgt spid="68611">
                                            <p:txEl>
                                              <p:pRg st="0" end="0"/>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68611">
                                            <p:txEl>
                                              <p:pRg st="1" end="1"/>
                                            </p:txEl>
                                          </p:spTgt>
                                        </p:tgtEl>
                                        <p:attrNameLst>
                                          <p:attrName>style.visibility</p:attrName>
                                        </p:attrNameLst>
                                      </p:cBhvr>
                                      <p:to>
                                        <p:strVal val="visible"/>
                                      </p:to>
                                    </p:set>
                                    <p:animEffect transition="in" filter="slide(fromBottom)">
                                      <p:cBhvr>
                                        <p:cTn id="10" dur="500"/>
                                        <p:tgtEl>
                                          <p:spTgt spid="68611">
                                            <p:txEl>
                                              <p:pRg st="1" end="1"/>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68611">
                                            <p:txEl>
                                              <p:pRg st="2" end="2"/>
                                            </p:txEl>
                                          </p:spTgt>
                                        </p:tgtEl>
                                        <p:attrNameLst>
                                          <p:attrName>style.visibility</p:attrName>
                                        </p:attrNameLst>
                                      </p:cBhvr>
                                      <p:to>
                                        <p:strVal val="visible"/>
                                      </p:to>
                                    </p:set>
                                    <p:animEffect transition="in" filter="slide(fromBottom)">
                                      <p:cBhvr>
                                        <p:cTn id="13" dur="500"/>
                                        <p:tgtEl>
                                          <p:spTgt spid="68611">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nodeType="clickEffect">
                                  <p:stCondLst>
                                    <p:cond delay="0"/>
                                  </p:stCondLst>
                                  <p:childTnLst>
                                    <p:set>
                                      <p:cBhvr>
                                        <p:cTn id="17" dur="1" fill="hold">
                                          <p:stCondLst>
                                            <p:cond delay="0"/>
                                          </p:stCondLst>
                                        </p:cTn>
                                        <p:tgtEl>
                                          <p:spTgt spid="68611">
                                            <p:txEl>
                                              <p:pRg st="3" end="3"/>
                                            </p:txEl>
                                          </p:spTgt>
                                        </p:tgtEl>
                                        <p:attrNameLst>
                                          <p:attrName>style.visibility</p:attrName>
                                        </p:attrNameLst>
                                      </p:cBhvr>
                                      <p:to>
                                        <p:strVal val="visible"/>
                                      </p:to>
                                    </p:set>
                                    <p:animEffect transition="in" filter="slide(fromBottom)">
                                      <p:cBhvr>
                                        <p:cTn id="18" dur="500"/>
                                        <p:tgtEl>
                                          <p:spTgt spid="68611">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nodeType="clickEffect">
                                  <p:stCondLst>
                                    <p:cond delay="0"/>
                                  </p:stCondLst>
                                  <p:childTnLst>
                                    <p:set>
                                      <p:cBhvr>
                                        <p:cTn id="22" dur="1" fill="hold">
                                          <p:stCondLst>
                                            <p:cond delay="0"/>
                                          </p:stCondLst>
                                        </p:cTn>
                                        <p:tgtEl>
                                          <p:spTgt spid="68611">
                                            <p:txEl>
                                              <p:pRg st="4" end="4"/>
                                            </p:txEl>
                                          </p:spTgt>
                                        </p:tgtEl>
                                        <p:attrNameLst>
                                          <p:attrName>style.visibility</p:attrName>
                                        </p:attrNameLst>
                                      </p:cBhvr>
                                      <p:to>
                                        <p:strVal val="visible"/>
                                      </p:to>
                                    </p:set>
                                    <p:animEffect transition="in" filter="slide(fromBottom)">
                                      <p:cBhvr>
                                        <p:cTn id="23" dur="500"/>
                                        <p:tgtEl>
                                          <p:spTgt spid="68611">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nodeType="clickEffect">
                                  <p:stCondLst>
                                    <p:cond delay="0"/>
                                  </p:stCondLst>
                                  <p:childTnLst>
                                    <p:set>
                                      <p:cBhvr>
                                        <p:cTn id="27" dur="1" fill="hold">
                                          <p:stCondLst>
                                            <p:cond delay="0"/>
                                          </p:stCondLst>
                                        </p:cTn>
                                        <p:tgtEl>
                                          <p:spTgt spid="68611">
                                            <p:txEl>
                                              <p:pRg st="5" end="5"/>
                                            </p:txEl>
                                          </p:spTgt>
                                        </p:tgtEl>
                                        <p:attrNameLst>
                                          <p:attrName>style.visibility</p:attrName>
                                        </p:attrNameLst>
                                      </p:cBhvr>
                                      <p:to>
                                        <p:strVal val="visible"/>
                                      </p:to>
                                    </p:set>
                                    <p:animEffect transition="in" filter="slide(fromBottom)">
                                      <p:cBhvr>
                                        <p:cTn id="28" dur="500"/>
                                        <p:tgtEl>
                                          <p:spTgt spid="68611">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nodeType="clickEffect">
                                  <p:stCondLst>
                                    <p:cond delay="0"/>
                                  </p:stCondLst>
                                  <p:childTnLst>
                                    <p:set>
                                      <p:cBhvr>
                                        <p:cTn id="32" dur="1" fill="hold">
                                          <p:stCondLst>
                                            <p:cond delay="0"/>
                                          </p:stCondLst>
                                        </p:cTn>
                                        <p:tgtEl>
                                          <p:spTgt spid="68611">
                                            <p:txEl>
                                              <p:pRg st="6" end="6"/>
                                            </p:txEl>
                                          </p:spTgt>
                                        </p:tgtEl>
                                        <p:attrNameLst>
                                          <p:attrName>style.visibility</p:attrName>
                                        </p:attrNameLst>
                                      </p:cBhvr>
                                      <p:to>
                                        <p:strVal val="visible"/>
                                      </p:to>
                                    </p:set>
                                    <p:animEffect transition="in" filter="slide(fromBottom)">
                                      <p:cBhvr>
                                        <p:cTn id="33" dur="500"/>
                                        <p:tgtEl>
                                          <p:spTgt spid="68611">
                                            <p:txEl>
                                              <p:pRg st="6" end="6"/>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2" presetClass="entr" presetSubtype="4" fill="hold" nodeType="clickEffect">
                                  <p:stCondLst>
                                    <p:cond delay="0"/>
                                  </p:stCondLst>
                                  <p:childTnLst>
                                    <p:set>
                                      <p:cBhvr>
                                        <p:cTn id="37" dur="1" fill="hold">
                                          <p:stCondLst>
                                            <p:cond delay="0"/>
                                          </p:stCondLst>
                                        </p:cTn>
                                        <p:tgtEl>
                                          <p:spTgt spid="68611">
                                            <p:txEl>
                                              <p:pRg st="7" end="7"/>
                                            </p:txEl>
                                          </p:spTgt>
                                        </p:tgtEl>
                                        <p:attrNameLst>
                                          <p:attrName>style.visibility</p:attrName>
                                        </p:attrNameLst>
                                      </p:cBhvr>
                                      <p:to>
                                        <p:strVal val="visible"/>
                                      </p:to>
                                    </p:set>
                                    <p:animEffect transition="in" filter="slide(fromBottom)">
                                      <p:cBhvr>
                                        <p:cTn id="38" dur="500"/>
                                        <p:tgtEl>
                                          <p:spTgt spid="68611">
                                            <p:txEl>
                                              <p:pRg st="7" end="7"/>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2" presetClass="entr" presetSubtype="4" fill="hold" nodeType="clickEffect">
                                  <p:stCondLst>
                                    <p:cond delay="0"/>
                                  </p:stCondLst>
                                  <p:childTnLst>
                                    <p:set>
                                      <p:cBhvr>
                                        <p:cTn id="42" dur="1" fill="hold">
                                          <p:stCondLst>
                                            <p:cond delay="0"/>
                                          </p:stCondLst>
                                        </p:cTn>
                                        <p:tgtEl>
                                          <p:spTgt spid="68611">
                                            <p:txEl>
                                              <p:pRg st="8" end="8"/>
                                            </p:txEl>
                                          </p:spTgt>
                                        </p:tgtEl>
                                        <p:attrNameLst>
                                          <p:attrName>style.visibility</p:attrName>
                                        </p:attrNameLst>
                                      </p:cBhvr>
                                      <p:to>
                                        <p:strVal val="visible"/>
                                      </p:to>
                                    </p:set>
                                    <p:animEffect transition="in" filter="slide(fromBottom)">
                                      <p:cBhvr>
                                        <p:cTn id="43" dur="500"/>
                                        <p:tgtEl>
                                          <p:spTgt spid="68611">
                                            <p:txEl>
                                              <p:pRg st="8" end="8"/>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2" presetClass="entr" presetSubtype="4" fill="hold" nodeType="clickEffect">
                                  <p:stCondLst>
                                    <p:cond delay="0"/>
                                  </p:stCondLst>
                                  <p:childTnLst>
                                    <p:set>
                                      <p:cBhvr>
                                        <p:cTn id="47" dur="1" fill="hold">
                                          <p:stCondLst>
                                            <p:cond delay="0"/>
                                          </p:stCondLst>
                                        </p:cTn>
                                        <p:tgtEl>
                                          <p:spTgt spid="68611">
                                            <p:txEl>
                                              <p:pRg st="9" end="9"/>
                                            </p:txEl>
                                          </p:spTgt>
                                        </p:tgtEl>
                                        <p:attrNameLst>
                                          <p:attrName>style.visibility</p:attrName>
                                        </p:attrNameLst>
                                      </p:cBhvr>
                                      <p:to>
                                        <p:strVal val="visible"/>
                                      </p:to>
                                    </p:set>
                                    <p:animEffect transition="in" filter="slide(fromBottom)">
                                      <p:cBhvr>
                                        <p:cTn id="48" dur="500"/>
                                        <p:tgtEl>
                                          <p:spTgt spid="686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4">
            <a:extLst>
              <a:ext uri="{FF2B5EF4-FFF2-40B4-BE49-F238E27FC236}">
                <a16:creationId xmlns:a16="http://schemas.microsoft.com/office/drawing/2014/main" id="{4ADA5C64-92C8-49A5-8776-5801460902EC}"/>
              </a:ext>
            </a:extLst>
          </p:cNvPr>
          <p:cNvSpPr>
            <a:spLocks noGrp="1" noRot="1" noChangeArrowheads="1"/>
          </p:cNvSpPr>
          <p:nvPr>
            <p:ph type="body" idx="1"/>
          </p:nvPr>
        </p:nvSpPr>
        <p:spPr>
          <a:xfrm>
            <a:off x="0" y="404813"/>
            <a:ext cx="8842375" cy="6048375"/>
          </a:xfrm>
        </p:spPr>
        <p:txBody>
          <a:bodyPr/>
          <a:lstStyle/>
          <a:p>
            <a:pPr marL="609600" indent="-609600">
              <a:lnSpc>
                <a:spcPct val="80000"/>
              </a:lnSpc>
              <a:buFont typeface="Wingdings" panose="05000000000000000000" pitchFamily="2" charset="2"/>
              <a:buNone/>
            </a:pPr>
            <a:r>
              <a:rPr lang="en-US" altLang="zh-CN" sz="2800" b="1"/>
              <a:t>                       </a:t>
            </a:r>
            <a:r>
              <a:rPr lang="zh-CN" altLang="en-US" sz="2800" b="1"/>
              <a:t>复习与思考题</a:t>
            </a:r>
          </a:p>
          <a:p>
            <a:pPr marL="609600" indent="-609600">
              <a:lnSpc>
                <a:spcPct val="80000"/>
              </a:lnSpc>
            </a:pPr>
            <a:r>
              <a:rPr lang="zh-CN" altLang="en-US" sz="2800" b="1"/>
              <a:t>银河和银河系有何区别？</a:t>
            </a:r>
          </a:p>
          <a:p>
            <a:pPr marL="609600" indent="-609600">
              <a:lnSpc>
                <a:spcPct val="80000"/>
              </a:lnSpc>
            </a:pPr>
            <a:r>
              <a:rPr lang="zh-CN" altLang="en-US" sz="2800" b="1"/>
              <a:t>太阳在银河系中的位置是如何确定的？</a:t>
            </a:r>
          </a:p>
          <a:p>
            <a:pPr marL="609600" indent="-609600">
              <a:lnSpc>
                <a:spcPct val="80000"/>
              </a:lnSpc>
            </a:pPr>
            <a:r>
              <a:rPr lang="zh-CN" altLang="en-US" sz="2800" b="1"/>
              <a:t>银河系的结构如何？它是怎样旋转的？</a:t>
            </a:r>
          </a:p>
          <a:p>
            <a:pPr marL="609600" indent="-609600">
              <a:lnSpc>
                <a:spcPct val="80000"/>
              </a:lnSpc>
            </a:pPr>
            <a:r>
              <a:rPr lang="zh-CN" altLang="en-US" sz="2800" b="1"/>
              <a:t>银河系的核心是如何活动的？旋臂是怎样运动的？</a:t>
            </a:r>
          </a:p>
          <a:p>
            <a:pPr marL="609600" indent="-609600">
              <a:lnSpc>
                <a:spcPct val="80000"/>
              </a:lnSpc>
            </a:pPr>
            <a:r>
              <a:rPr lang="zh-CN" altLang="en-US" sz="2800" b="1"/>
              <a:t>河外星系如何分类？</a:t>
            </a:r>
          </a:p>
          <a:p>
            <a:pPr marL="609600" indent="-609600">
              <a:lnSpc>
                <a:spcPct val="80000"/>
              </a:lnSpc>
            </a:pPr>
            <a:r>
              <a:rPr lang="zh-CN" altLang="en-US" sz="2800" b="1"/>
              <a:t>河外星系是如何运动的？</a:t>
            </a:r>
          </a:p>
          <a:p>
            <a:pPr marL="609600" indent="-609600">
              <a:lnSpc>
                <a:spcPct val="80000"/>
              </a:lnSpc>
            </a:pPr>
            <a:r>
              <a:rPr lang="zh-CN" altLang="en-US" sz="2800" b="1"/>
              <a:t>何谓总星系？它与宇宙有何区别和联系？</a:t>
            </a:r>
          </a:p>
          <a:p>
            <a:pPr marL="609600" indent="-609600">
              <a:lnSpc>
                <a:spcPct val="80000"/>
              </a:lnSpc>
            </a:pPr>
            <a:r>
              <a:rPr lang="zh-CN" altLang="en-US" sz="2800" b="1"/>
              <a:t>银河系是怎样起源和演化的？</a:t>
            </a:r>
          </a:p>
          <a:p>
            <a:pPr marL="609600" indent="-609600">
              <a:lnSpc>
                <a:spcPct val="80000"/>
              </a:lnSpc>
            </a:pPr>
            <a:r>
              <a:rPr lang="zh-CN" altLang="en-US" sz="2800" b="1"/>
              <a:t>河外星系是怎样起源和演化的？</a:t>
            </a:r>
          </a:p>
          <a:p>
            <a:pPr marL="609600" indent="-609600">
              <a:lnSpc>
                <a:spcPct val="80000"/>
              </a:lnSpc>
            </a:pPr>
            <a:r>
              <a:rPr lang="zh-CN" altLang="en-US" sz="2800" b="1"/>
              <a:t>什么叫引力不稳定假说？什么叫宇宙湍流假说？</a:t>
            </a:r>
          </a:p>
          <a:p>
            <a:pPr marL="609600" indent="-609600">
              <a:lnSpc>
                <a:spcPct val="80000"/>
              </a:lnSpc>
            </a:pPr>
            <a:r>
              <a:rPr lang="zh-CN" altLang="en-US" sz="2800" b="1"/>
              <a:t>进一步讨论题</a:t>
            </a:r>
          </a:p>
          <a:p>
            <a:pPr marL="609600" indent="-609600">
              <a:lnSpc>
                <a:spcPct val="80000"/>
              </a:lnSpc>
            </a:pPr>
            <a:r>
              <a:rPr lang="zh-CN" altLang="en-US" sz="2800" b="1"/>
              <a:t>从光学的宇宙到全波段看到的宇宙所获得的信息，阐述人类对星系的认识过程。</a:t>
            </a:r>
          </a:p>
          <a:p>
            <a:pPr marL="609600" indent="-609600">
              <a:lnSpc>
                <a:spcPct val="80000"/>
              </a:lnSpc>
            </a:pPr>
            <a:endParaRPr lang="en-US" altLang="zh-CN" sz="2800" b="1"/>
          </a:p>
        </p:txBody>
      </p:sp>
      <p:sp>
        <p:nvSpPr>
          <p:cNvPr id="56325" name="AutoShape 5">
            <a:hlinkClick r:id="" action="ppaction://hlinkshowjump?jump=lastslide" highlightClick="1"/>
            <a:extLst>
              <a:ext uri="{FF2B5EF4-FFF2-40B4-BE49-F238E27FC236}">
                <a16:creationId xmlns:a16="http://schemas.microsoft.com/office/drawing/2014/main" id="{86508EA3-E941-49FA-800B-66507333D525}"/>
              </a:ext>
            </a:extLst>
          </p:cNvPr>
          <p:cNvSpPr>
            <a:spLocks noChangeArrowheads="1"/>
          </p:cNvSpPr>
          <p:nvPr/>
        </p:nvSpPr>
        <p:spPr bwMode="auto">
          <a:xfrm>
            <a:off x="8243888" y="6237288"/>
            <a:ext cx="720725" cy="431800"/>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3" name="AutoShape 5">
            <a:hlinkClick r:id="" action="ppaction://hlinkshowjump?jump=nextslide" highlightClick="1"/>
            <a:extLst>
              <a:ext uri="{FF2B5EF4-FFF2-40B4-BE49-F238E27FC236}">
                <a16:creationId xmlns:a16="http://schemas.microsoft.com/office/drawing/2014/main" id="{50FC9875-746F-43F6-A8DE-5A23B686CDBE}"/>
              </a:ext>
            </a:extLst>
          </p:cNvPr>
          <p:cNvSpPr>
            <a:spLocks noChangeArrowheads="1"/>
          </p:cNvSpPr>
          <p:nvPr/>
        </p:nvSpPr>
        <p:spPr bwMode="auto">
          <a:xfrm>
            <a:off x="8639175" y="6354763"/>
            <a:ext cx="504825" cy="503237"/>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5" name="Rectangle 7">
            <a:extLst>
              <a:ext uri="{FF2B5EF4-FFF2-40B4-BE49-F238E27FC236}">
                <a16:creationId xmlns:a16="http://schemas.microsoft.com/office/drawing/2014/main" id="{12445820-E998-435C-9447-8DEC7AA9790A}"/>
              </a:ext>
            </a:extLst>
          </p:cNvPr>
          <p:cNvSpPr>
            <a:spLocks noChangeArrowheads="1"/>
          </p:cNvSpPr>
          <p:nvPr/>
        </p:nvSpPr>
        <p:spPr bwMode="auto">
          <a:xfrm>
            <a:off x="3429000" y="2305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177" name="Rectangle 9">
            <a:extLst>
              <a:ext uri="{FF2B5EF4-FFF2-40B4-BE49-F238E27FC236}">
                <a16:creationId xmlns:a16="http://schemas.microsoft.com/office/drawing/2014/main" id="{A9488D6F-49CE-4E7C-84CB-EB4C4CB1B36B}"/>
              </a:ext>
            </a:extLst>
          </p:cNvPr>
          <p:cNvSpPr>
            <a:spLocks noChangeArrowheads="1"/>
          </p:cNvSpPr>
          <p:nvPr/>
        </p:nvSpPr>
        <p:spPr bwMode="auto">
          <a:xfrm>
            <a:off x="3429000" y="2305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pic>
        <p:nvPicPr>
          <p:cNvPr id="7180" name="Picture 12" descr="太阳系在银河系的位置">
            <a:extLst>
              <a:ext uri="{FF2B5EF4-FFF2-40B4-BE49-F238E27FC236}">
                <a16:creationId xmlns:a16="http://schemas.microsoft.com/office/drawing/2014/main" id="{8D0909F1-8CA8-49D0-ACBE-91F3DEDEE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04800"/>
            <a:ext cx="7924800" cy="5943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trips dir="rd"/>
  </p:transition>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9" name="Text Box 3">
            <a:extLst>
              <a:ext uri="{FF2B5EF4-FFF2-40B4-BE49-F238E27FC236}">
                <a16:creationId xmlns:a16="http://schemas.microsoft.com/office/drawing/2014/main" id="{9AA64745-D789-4292-BB76-95BA086614C5}"/>
              </a:ext>
            </a:extLst>
          </p:cNvPr>
          <p:cNvSpPr txBox="1">
            <a:spLocks noChangeArrowheads="1"/>
          </p:cNvSpPr>
          <p:nvPr/>
        </p:nvSpPr>
        <p:spPr bwMode="auto">
          <a:xfrm>
            <a:off x="3419475" y="5157788"/>
            <a:ext cx="2520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The</a:t>
            </a:r>
            <a:r>
              <a:rPr lang="en-US" altLang="zh-CN"/>
              <a:t> </a:t>
            </a:r>
            <a:r>
              <a:rPr lang="en-US" altLang="zh-CN" b="1" i="1"/>
              <a:t>galaxy</a:t>
            </a:r>
            <a:r>
              <a:rPr lang="en-US" altLang="zh-CN"/>
              <a:t> </a:t>
            </a:r>
            <a:r>
              <a:rPr lang="en-US" altLang="zh-CN" b="1" i="1"/>
              <a:t>NGC</a:t>
            </a:r>
            <a:r>
              <a:rPr lang="en-US" altLang="zh-CN"/>
              <a:t> </a:t>
            </a:r>
            <a:r>
              <a:rPr lang="en-US" altLang="zh-CN" b="1" i="1"/>
              <a:t>253</a:t>
            </a:r>
            <a:r>
              <a:rPr lang="en-US" altLang="zh-CN"/>
              <a:t> </a:t>
            </a:r>
          </a:p>
        </p:txBody>
      </p:sp>
      <p:sp>
        <p:nvSpPr>
          <p:cNvPr id="9220" name="AutoShape 4">
            <a:hlinkClick r:id="" action="ppaction://hlinkshowjump?jump=nextslide" highlightClick="1"/>
            <a:extLst>
              <a:ext uri="{FF2B5EF4-FFF2-40B4-BE49-F238E27FC236}">
                <a16:creationId xmlns:a16="http://schemas.microsoft.com/office/drawing/2014/main" id="{DEE7A425-8CDB-472B-BCA0-7F9EE20A35F8}"/>
              </a:ext>
            </a:extLst>
          </p:cNvPr>
          <p:cNvSpPr>
            <a:spLocks noChangeArrowheads="1"/>
          </p:cNvSpPr>
          <p:nvPr/>
        </p:nvSpPr>
        <p:spPr bwMode="auto">
          <a:xfrm>
            <a:off x="8172450" y="5876925"/>
            <a:ext cx="504825" cy="503238"/>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221" name="Picture 5">
            <a:extLst>
              <a:ext uri="{FF2B5EF4-FFF2-40B4-BE49-F238E27FC236}">
                <a16:creationId xmlns:a16="http://schemas.microsoft.com/office/drawing/2014/main" id="{C998DA01-A2B9-46AC-8D1C-07CFAAEBB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04800"/>
            <a:ext cx="77724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2" name="Text Box 6">
            <a:extLst>
              <a:ext uri="{FF2B5EF4-FFF2-40B4-BE49-F238E27FC236}">
                <a16:creationId xmlns:a16="http://schemas.microsoft.com/office/drawing/2014/main" id="{C579D0C8-0908-4507-A3E8-8FB767DC667B}"/>
              </a:ext>
            </a:extLst>
          </p:cNvPr>
          <p:cNvSpPr txBox="1">
            <a:spLocks noChangeArrowheads="1"/>
          </p:cNvSpPr>
          <p:nvPr/>
        </p:nvSpPr>
        <p:spPr bwMode="auto">
          <a:xfrm>
            <a:off x="2268538" y="5638800"/>
            <a:ext cx="47894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t>不同波段获取的银河系信息</a:t>
            </a:r>
          </a:p>
        </p:txBody>
      </p:sp>
    </p:spTree>
  </p:cSld>
  <p:clrMapOvr>
    <a:masterClrMapping/>
  </p:clrMapOvr>
  <p:transition>
    <p:strips dir="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6" name="Picture 4">
            <a:extLst>
              <a:ext uri="{FF2B5EF4-FFF2-40B4-BE49-F238E27FC236}">
                <a16:creationId xmlns:a16="http://schemas.microsoft.com/office/drawing/2014/main" id="{4C7498E4-5EC6-4B39-8475-CB91B9D30A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557338"/>
            <a:ext cx="8647113" cy="293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7" name="Text Box 5">
            <a:extLst>
              <a:ext uri="{FF2B5EF4-FFF2-40B4-BE49-F238E27FC236}">
                <a16:creationId xmlns:a16="http://schemas.microsoft.com/office/drawing/2014/main" id="{6B0D104D-EF77-4B2E-95A3-70564FAF65F8}"/>
              </a:ext>
            </a:extLst>
          </p:cNvPr>
          <p:cNvSpPr txBox="1">
            <a:spLocks noChangeArrowheads="1"/>
          </p:cNvSpPr>
          <p:nvPr/>
        </p:nvSpPr>
        <p:spPr bwMode="auto">
          <a:xfrm>
            <a:off x="2771775" y="4941888"/>
            <a:ext cx="3883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t>银河 </a:t>
            </a:r>
            <a:r>
              <a:rPr lang="zh-CN" altLang="en-US" sz="2800" b="1" i="1"/>
              <a:t>（银河系的投影）</a:t>
            </a:r>
            <a:endParaRPr lang="zh-CN" altLang="en-US" sz="2800" b="1"/>
          </a:p>
        </p:txBody>
      </p:sp>
      <p:sp>
        <p:nvSpPr>
          <p:cNvPr id="136198" name="AutoShape 6">
            <a:hlinkClick r:id="" action="ppaction://hlinkshowjump?jump=firstslide" highlightClick="1"/>
            <a:extLst>
              <a:ext uri="{FF2B5EF4-FFF2-40B4-BE49-F238E27FC236}">
                <a16:creationId xmlns:a16="http://schemas.microsoft.com/office/drawing/2014/main" id="{EF8FDF15-D6E7-4BC5-8C10-63CD75507AEF}"/>
              </a:ext>
            </a:extLst>
          </p:cNvPr>
          <p:cNvSpPr>
            <a:spLocks noChangeArrowheads="1"/>
          </p:cNvSpPr>
          <p:nvPr/>
        </p:nvSpPr>
        <p:spPr bwMode="auto">
          <a:xfrm>
            <a:off x="8172450" y="5805488"/>
            <a:ext cx="720725" cy="503237"/>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Text Box 2">
            <a:extLst>
              <a:ext uri="{FF2B5EF4-FFF2-40B4-BE49-F238E27FC236}">
                <a16:creationId xmlns:a16="http://schemas.microsoft.com/office/drawing/2014/main" id="{7C3704AB-BA9A-4FBA-A414-3DEF5C716DAE}"/>
              </a:ext>
            </a:extLst>
          </p:cNvPr>
          <p:cNvSpPr txBox="1">
            <a:spLocks noChangeArrowheads="1"/>
          </p:cNvSpPr>
          <p:nvPr/>
        </p:nvSpPr>
        <p:spPr bwMode="auto">
          <a:xfrm>
            <a:off x="457200" y="762000"/>
            <a:ext cx="8305800" cy="429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a:solidFill>
                  <a:srgbClr val="FF3300"/>
                </a:solidFill>
              </a:rPr>
              <a:t>沙普利－柯蒂斯关于银河系和河外星系的大争论</a:t>
            </a:r>
          </a:p>
          <a:p>
            <a:pPr>
              <a:spcBef>
                <a:spcPct val="50000"/>
              </a:spcBef>
            </a:pPr>
            <a:r>
              <a:rPr lang="zh-CN" altLang="en-US" sz="2400" b="1"/>
              <a:t>      </a:t>
            </a:r>
            <a:r>
              <a:rPr lang="en-US" altLang="zh-CN" sz="2400"/>
              <a:t>1920</a:t>
            </a:r>
            <a:r>
              <a:rPr lang="zh-CN" altLang="en-US" sz="2400"/>
              <a:t>年，在美国国家科学院，柯蒂斯与沙普利的两种不同观点正式交锋，虽然在这场论战中柯蒂斯占了上风，却并未有得出公认一致的结论，直到三年后，哈勃给出的观测事实，才使上述论战有了决定性的结果。</a:t>
            </a:r>
            <a:r>
              <a:rPr lang="en-US" altLang="zh-CN" sz="2400"/>
              <a:t>1923</a:t>
            </a:r>
            <a:r>
              <a:rPr lang="zh-CN" altLang="en-US" sz="2400"/>
              <a:t>年，威尔逊山天文台建成了</a:t>
            </a:r>
            <a:r>
              <a:rPr lang="en-US" altLang="zh-CN" sz="2400"/>
              <a:t>2.5</a:t>
            </a:r>
            <a:r>
              <a:rPr lang="zh-CN" altLang="en-US" sz="2400"/>
              <a:t>米口径的天文望远镜，哈勃利用它在仙女座星云外缘找到一颗造父变星，根据其光变周期与光度之间的关系，他推断出该星的距离为</a:t>
            </a:r>
            <a:r>
              <a:rPr lang="en-US" altLang="zh-CN" sz="2400"/>
              <a:t>15</a:t>
            </a:r>
            <a:r>
              <a:rPr lang="zh-CN" altLang="en-US" sz="2400"/>
              <a:t>万秒差距（实际为</a:t>
            </a:r>
            <a:r>
              <a:rPr lang="en-US" altLang="zh-CN" sz="2400"/>
              <a:t>80</a:t>
            </a:r>
            <a:r>
              <a:rPr lang="zh-CN" altLang="en-US" sz="2400"/>
              <a:t>万秒差距），比沙普利的银河系要大得多。这表明，仙女座大星云是一个河外星系，从而结束了河外天体是否存在的辩论，使天文学家的研究领域迈出了银河系。</a:t>
            </a:r>
          </a:p>
        </p:txBody>
      </p:sp>
      <p:sp>
        <p:nvSpPr>
          <p:cNvPr id="65539" name="AutoShape 3">
            <a:hlinkClick r:id="rId2" action="ppaction://hlinksldjump" highlightClick="1"/>
            <a:extLst>
              <a:ext uri="{FF2B5EF4-FFF2-40B4-BE49-F238E27FC236}">
                <a16:creationId xmlns:a16="http://schemas.microsoft.com/office/drawing/2014/main" id="{09C8EAA5-C775-40EB-B6E2-1234F0CD0E1C}"/>
              </a:ext>
            </a:extLst>
          </p:cNvPr>
          <p:cNvSpPr>
            <a:spLocks noChangeArrowheads="1"/>
          </p:cNvSpPr>
          <p:nvPr/>
        </p:nvSpPr>
        <p:spPr bwMode="auto">
          <a:xfrm>
            <a:off x="7308850" y="5516563"/>
            <a:ext cx="1008063" cy="504825"/>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strips dir="rd"/>
  </p:transition>
</p:sld>
</file>

<file path=ppt/theme/theme1.xml><?xml version="1.0" encoding="utf-8"?>
<a:theme xmlns:a="http://schemas.openxmlformats.org/drawingml/2006/main" name="飞天乐舞">
  <a:themeElements>
    <a:clrScheme name="飞天乐舞 1">
      <a:dk1>
        <a:srgbClr val="C0C0C0"/>
      </a:dk1>
      <a:lt1>
        <a:srgbClr val="FFFFFF"/>
      </a:lt1>
      <a:dk2>
        <a:srgbClr val="7979A5"/>
      </a:dk2>
      <a:lt2>
        <a:srgbClr val="FFFF00"/>
      </a:lt2>
      <a:accent1>
        <a:srgbClr val="7499D0"/>
      </a:accent1>
      <a:accent2>
        <a:srgbClr val="CCCCFF"/>
      </a:accent2>
      <a:accent3>
        <a:srgbClr val="BEBECF"/>
      </a:accent3>
      <a:accent4>
        <a:srgbClr val="DADADA"/>
      </a:accent4>
      <a:accent5>
        <a:srgbClr val="BCCAE4"/>
      </a:accent5>
      <a:accent6>
        <a:srgbClr val="B9B9E7"/>
      </a:accent6>
      <a:hlink>
        <a:srgbClr val="66FFFF"/>
      </a:hlink>
      <a:folHlink>
        <a:srgbClr val="FFCCFF"/>
      </a:folHlink>
    </a:clrScheme>
    <a:fontScheme name="飞天乐舞">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飞天乐舞 1">
        <a:dk1>
          <a:srgbClr val="C0C0C0"/>
        </a:dk1>
        <a:lt1>
          <a:srgbClr val="FFFFFF"/>
        </a:lt1>
        <a:dk2>
          <a:srgbClr val="7979A5"/>
        </a:dk2>
        <a:lt2>
          <a:srgbClr val="FFFF00"/>
        </a:lt2>
        <a:accent1>
          <a:srgbClr val="7499D0"/>
        </a:accent1>
        <a:accent2>
          <a:srgbClr val="CCCCFF"/>
        </a:accent2>
        <a:accent3>
          <a:srgbClr val="BEBECF"/>
        </a:accent3>
        <a:accent4>
          <a:srgbClr val="DADADA"/>
        </a:accent4>
        <a:accent5>
          <a:srgbClr val="BCCAE4"/>
        </a:accent5>
        <a:accent6>
          <a:srgbClr val="B9B9E7"/>
        </a:accent6>
        <a:hlink>
          <a:srgbClr val="66FFFF"/>
        </a:hlink>
        <a:folHlink>
          <a:srgbClr val="FFCCFF"/>
        </a:folHlink>
      </a:clrScheme>
      <a:clrMap bg1="dk2" tx1="lt1" bg2="dk1" tx2="lt2" accent1="accent1" accent2="accent2" accent3="accent3" accent4="accent4" accent5="accent5" accent6="accent6" hlink="hlink" folHlink="folHlink"/>
    </a:extraClrScheme>
    <a:extraClrScheme>
      <a:clrScheme name="飞天乐舞 2">
        <a:dk1>
          <a:srgbClr val="C0C0C0"/>
        </a:dk1>
        <a:lt1>
          <a:srgbClr val="FFFFFF"/>
        </a:lt1>
        <a:dk2>
          <a:srgbClr val="586AA4"/>
        </a:dk2>
        <a:lt2>
          <a:srgbClr val="FFFFFF"/>
        </a:lt2>
        <a:accent1>
          <a:srgbClr val="829FB4"/>
        </a:accent1>
        <a:accent2>
          <a:srgbClr val="CCCCFF"/>
        </a:accent2>
        <a:accent3>
          <a:srgbClr val="B4B9CF"/>
        </a:accent3>
        <a:accent4>
          <a:srgbClr val="DADADA"/>
        </a:accent4>
        <a:accent5>
          <a:srgbClr val="C1CDD6"/>
        </a:accent5>
        <a:accent6>
          <a:srgbClr val="B9B9E7"/>
        </a:accent6>
        <a:hlink>
          <a:srgbClr val="FFCC66"/>
        </a:hlink>
        <a:folHlink>
          <a:srgbClr val="66FFFF"/>
        </a:folHlink>
      </a:clrScheme>
      <a:clrMap bg1="dk2" tx1="lt1" bg2="dk1" tx2="lt2" accent1="accent1" accent2="accent2" accent3="accent3" accent4="accent4" accent5="accent5" accent6="accent6" hlink="hlink" folHlink="folHlink"/>
    </a:extraClrScheme>
    <a:extraClrScheme>
      <a:clrScheme name="飞天乐舞 3">
        <a:dk1>
          <a:srgbClr val="C0C0C0"/>
        </a:dk1>
        <a:lt1>
          <a:srgbClr val="FFFF66"/>
        </a:lt1>
        <a:dk2>
          <a:srgbClr val="000000"/>
        </a:dk2>
        <a:lt2>
          <a:srgbClr val="FFFFFF"/>
        </a:lt2>
        <a:accent1>
          <a:srgbClr val="79869D"/>
        </a:accent1>
        <a:accent2>
          <a:srgbClr val="66FFCC"/>
        </a:accent2>
        <a:accent3>
          <a:srgbClr val="AAAAAA"/>
        </a:accent3>
        <a:accent4>
          <a:srgbClr val="DADA56"/>
        </a:accent4>
        <a:accent5>
          <a:srgbClr val="BEC3CC"/>
        </a:accent5>
        <a:accent6>
          <a:srgbClr val="5CE7B9"/>
        </a:accent6>
        <a:hlink>
          <a:srgbClr val="99CCFF"/>
        </a:hlink>
        <a:folHlink>
          <a:srgbClr val="FFCC00"/>
        </a:folHlink>
      </a:clrScheme>
      <a:clrMap bg1="dk2" tx1="lt1" bg2="dk1" tx2="lt2" accent1="accent1" accent2="accent2" accent3="accent3" accent4="accent4" accent5="accent5" accent6="accent6" hlink="hlink" folHlink="folHlink"/>
    </a:extraClrScheme>
    <a:extraClrScheme>
      <a:clrScheme name="飞天乐舞 4">
        <a:dk1>
          <a:srgbClr val="C0C0C0"/>
        </a:dk1>
        <a:lt1>
          <a:srgbClr val="FFFF66"/>
        </a:lt1>
        <a:dk2>
          <a:srgbClr val="FFCC99"/>
        </a:dk2>
        <a:lt2>
          <a:srgbClr val="FFFFFF"/>
        </a:lt2>
        <a:accent1>
          <a:srgbClr val="829FB4"/>
        </a:accent1>
        <a:accent2>
          <a:srgbClr val="CCCCFF"/>
        </a:accent2>
        <a:accent3>
          <a:srgbClr val="FFE2CA"/>
        </a:accent3>
        <a:accent4>
          <a:srgbClr val="DADA56"/>
        </a:accent4>
        <a:accent5>
          <a:srgbClr val="C1CDD6"/>
        </a:accent5>
        <a:accent6>
          <a:srgbClr val="B9B9E7"/>
        </a:accent6>
        <a:hlink>
          <a:srgbClr val="99FF99"/>
        </a:hlink>
        <a:folHlink>
          <a:srgbClr val="66FFFF"/>
        </a:folHlink>
      </a:clrScheme>
      <a:clrMap bg1="dk2" tx1="lt1" bg2="dk1" tx2="lt2" accent1="accent1" accent2="accent2" accent3="accent3" accent4="accent4" accent5="accent5" accent6="accent6" hlink="hlink" folHlink="folHlink"/>
    </a:extraClrScheme>
    <a:extraClrScheme>
      <a:clrScheme name="飞天乐舞 5">
        <a:dk1>
          <a:srgbClr val="C0C0C0"/>
        </a:dk1>
        <a:lt1>
          <a:srgbClr val="FFFFFF"/>
        </a:lt1>
        <a:dk2>
          <a:srgbClr val="6699FF"/>
        </a:dk2>
        <a:lt2>
          <a:srgbClr val="FFFF66"/>
        </a:lt2>
        <a:accent1>
          <a:srgbClr val="529280"/>
        </a:accent1>
        <a:accent2>
          <a:srgbClr val="FF99FF"/>
        </a:accent2>
        <a:accent3>
          <a:srgbClr val="B8CAFF"/>
        </a:accent3>
        <a:accent4>
          <a:srgbClr val="DADADA"/>
        </a:accent4>
        <a:accent5>
          <a:srgbClr val="B3C7C0"/>
        </a:accent5>
        <a:accent6>
          <a:srgbClr val="E78AE7"/>
        </a:accent6>
        <a:hlink>
          <a:srgbClr val="FFCC00"/>
        </a:hlink>
        <a:folHlink>
          <a:srgbClr val="99FF99"/>
        </a:folHlink>
      </a:clrScheme>
      <a:clrMap bg1="dk2" tx1="lt1" bg2="dk1" tx2="lt2" accent1="accent1" accent2="accent2" accent3="accent3" accent4="accent4" accent5="accent5" accent6="accent6" hlink="hlink" folHlink="folHlink"/>
    </a:extraClrScheme>
    <a:extraClrScheme>
      <a:clrScheme name="飞天乐舞 6">
        <a:dk1>
          <a:srgbClr val="C0C0C0"/>
        </a:dk1>
        <a:lt1>
          <a:srgbClr val="FFFFFF"/>
        </a:lt1>
        <a:dk2>
          <a:srgbClr val="3366CC"/>
        </a:dk2>
        <a:lt2>
          <a:srgbClr val="66FFFF"/>
        </a:lt2>
        <a:accent1>
          <a:srgbClr val="58A9CA"/>
        </a:accent1>
        <a:accent2>
          <a:srgbClr val="FFCCFF"/>
        </a:accent2>
        <a:accent3>
          <a:srgbClr val="ADB8E2"/>
        </a:accent3>
        <a:accent4>
          <a:srgbClr val="DADADA"/>
        </a:accent4>
        <a:accent5>
          <a:srgbClr val="B4D1E1"/>
        </a:accent5>
        <a:accent6>
          <a:srgbClr val="E7B9E7"/>
        </a:accent6>
        <a:hlink>
          <a:srgbClr val="FFFF00"/>
        </a:hlink>
        <a:folHlink>
          <a:srgbClr val="99FF99"/>
        </a:folHlink>
      </a:clrScheme>
      <a:clrMap bg1="dk2" tx1="lt1" bg2="dk1" tx2="lt2" accent1="accent1" accent2="accent2" accent3="accent3" accent4="accent4" accent5="accent5" accent6="accent6" hlink="hlink" folHlink="folHlink"/>
    </a:extraClrScheme>
    <a:extraClrScheme>
      <a:clrScheme name="飞天乐舞 7">
        <a:dk1>
          <a:srgbClr val="C0C0C0"/>
        </a:dk1>
        <a:lt1>
          <a:srgbClr val="FFFF00"/>
        </a:lt1>
        <a:dk2>
          <a:srgbClr val="3F528D"/>
        </a:dk2>
        <a:lt2>
          <a:srgbClr val="00FF00"/>
        </a:lt2>
        <a:accent1>
          <a:srgbClr val="899DAB"/>
        </a:accent1>
        <a:accent2>
          <a:srgbClr val="FF9999"/>
        </a:accent2>
        <a:accent3>
          <a:srgbClr val="AFB3C5"/>
        </a:accent3>
        <a:accent4>
          <a:srgbClr val="DADA00"/>
        </a:accent4>
        <a:accent5>
          <a:srgbClr val="C4CCD2"/>
        </a:accent5>
        <a:accent6>
          <a:srgbClr val="E78A8A"/>
        </a:accent6>
        <a:hlink>
          <a:srgbClr val="FFFFFF"/>
        </a:hlink>
        <a:folHlink>
          <a:srgbClr val="CCCCFF"/>
        </a:folHlink>
      </a:clrScheme>
      <a:clrMap bg1="dk2" tx1="lt1" bg2="dk1" tx2="lt2" accent1="accent1" accent2="accent2" accent3="accent3" accent4="accent4" accent5="accent5" accent6="accent6" hlink="hlink" folHlink="folHlink"/>
    </a:extraClrScheme>
    <a:extraClrScheme>
      <a:clrScheme name="飞天乐舞 8">
        <a:dk1>
          <a:srgbClr val="C0C0C0"/>
        </a:dk1>
        <a:lt1>
          <a:srgbClr val="99FFCC"/>
        </a:lt1>
        <a:dk2>
          <a:srgbClr val="558167"/>
        </a:dk2>
        <a:lt2>
          <a:srgbClr val="FFCC00"/>
        </a:lt2>
        <a:accent1>
          <a:srgbClr val="6D9D8B"/>
        </a:accent1>
        <a:accent2>
          <a:srgbClr val="CCCCFF"/>
        </a:accent2>
        <a:accent3>
          <a:srgbClr val="B4C1B8"/>
        </a:accent3>
        <a:accent4>
          <a:srgbClr val="82DAAE"/>
        </a:accent4>
        <a:accent5>
          <a:srgbClr val="BACCC4"/>
        </a:accent5>
        <a:accent6>
          <a:srgbClr val="B9B9E7"/>
        </a:accent6>
        <a:hlink>
          <a:srgbClr val="FFFF66"/>
        </a:hlink>
        <a:folHlink>
          <a:srgbClr val="FFFF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CDESIGNH</Template>
  <TotalTime>270</TotalTime>
  <Words>2006</Words>
  <Application>Microsoft Office PowerPoint</Application>
  <PresentationFormat>全屏显示(4:3)</PresentationFormat>
  <Paragraphs>129</Paragraphs>
  <Slides>38</Slides>
  <Notes>16</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38</vt:i4>
      </vt:variant>
    </vt:vector>
  </HeadingPairs>
  <TitlesOfParts>
    <vt:vector size="46" baseType="lpstr">
      <vt:lpstr>Arial</vt:lpstr>
      <vt:lpstr>宋体</vt:lpstr>
      <vt:lpstr>Wingdings</vt:lpstr>
      <vt:lpstr>Verdana</vt:lpstr>
      <vt:lpstr>Times New Roman</vt:lpstr>
      <vt:lpstr>隶书</vt:lpstr>
      <vt:lpstr>飞天乐舞</vt:lpstr>
      <vt:lpstr>Profile</vt:lpstr>
      <vt:lpstr>第十一章  星系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cai</dc:creator>
  <cp:lastModifiedBy>张伯望</cp:lastModifiedBy>
  <cp:revision>18</cp:revision>
  <dcterms:created xsi:type="dcterms:W3CDTF">2005-01-29T11:45:52Z</dcterms:created>
  <dcterms:modified xsi:type="dcterms:W3CDTF">2017-09-08T05:12:31Z</dcterms:modified>
</cp:coreProperties>
</file>